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6"/>
  </p:notesMasterIdLst>
  <p:sldIdLst>
    <p:sldId id="277" r:id="rId4"/>
    <p:sldId id="257" r:id="rId5"/>
    <p:sldId id="279" r:id="rId6"/>
    <p:sldId id="280" r:id="rId7"/>
    <p:sldId id="284" r:id="rId8"/>
    <p:sldId id="285" r:id="rId9"/>
    <p:sldId id="286" r:id="rId10"/>
    <p:sldId id="288" r:id="rId11"/>
    <p:sldId id="289" r:id="rId12"/>
    <p:sldId id="290" r:id="rId13"/>
    <p:sldId id="291" r:id="rId14"/>
    <p:sldId id="292" r:id="rId15"/>
    <p:sldId id="294" r:id="rId16"/>
    <p:sldId id="296" r:id="rId17"/>
    <p:sldId id="297" r:id="rId18"/>
    <p:sldId id="262" r:id="rId19"/>
    <p:sldId id="293" r:id="rId20"/>
    <p:sldId id="295" r:id="rId21"/>
    <p:sldId id="298" r:id="rId22"/>
    <p:sldId id="300" r:id="rId23"/>
    <p:sldId id="299" r:id="rId24"/>
    <p:sldId id="263" r:id="rId25"/>
  </p:sldIdLst>
  <p:sldSz cx="12192000" cy="6858000"/>
  <p:notesSz cx="6858000" cy="9144000"/>
  <p:embeddedFontLst>
    <p:embeddedFont>
      <p:font typeface="Abel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Fredoka One" panose="020B0604020202020204" charset="0"/>
      <p:regular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2160" autoAdjust="0"/>
    <p:restoredTop sz="94660"/>
  </p:normalViewPr>
  <p:slideViewPr>
    <p:cSldViewPr snapToGrid="0">
      <p:cViewPr varScale="1">
        <p:scale>
          <a:sx n="57" d="100"/>
          <a:sy n="57" d="100"/>
        </p:scale>
        <p:origin x="48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7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e Carter" userId="807a8120b324ad0c" providerId="LiveId" clId="{E81D05A9-707F-4293-8422-69624E846F1B}"/>
    <pc:docChg chg="modSld">
      <pc:chgData name="Luce Carter" userId="807a8120b324ad0c" providerId="LiveId" clId="{E81D05A9-707F-4293-8422-69624E846F1B}" dt="2022-08-09T15:31:37.991" v="11" actId="6549"/>
      <pc:docMkLst>
        <pc:docMk/>
      </pc:docMkLst>
      <pc:sldChg chg="modNotesTx">
        <pc:chgData name="Luce Carter" userId="807a8120b324ad0c" providerId="LiveId" clId="{E81D05A9-707F-4293-8422-69624E846F1B}" dt="2022-08-09T15:30:56.232" v="0" actId="6549"/>
        <pc:sldMkLst>
          <pc:docMk/>
          <pc:sldMk cId="3782967205" sldId="284"/>
        </pc:sldMkLst>
      </pc:sldChg>
      <pc:sldChg chg="modNotesTx">
        <pc:chgData name="Luce Carter" userId="807a8120b324ad0c" providerId="LiveId" clId="{E81D05A9-707F-4293-8422-69624E846F1B}" dt="2022-08-09T15:31:03.449" v="1" actId="6549"/>
        <pc:sldMkLst>
          <pc:docMk/>
          <pc:sldMk cId="3554158055" sldId="286"/>
        </pc:sldMkLst>
      </pc:sldChg>
      <pc:sldChg chg="modNotesTx">
        <pc:chgData name="Luce Carter" userId="807a8120b324ad0c" providerId="LiveId" clId="{E81D05A9-707F-4293-8422-69624E846F1B}" dt="2022-08-09T15:31:05.753" v="2" actId="6549"/>
        <pc:sldMkLst>
          <pc:docMk/>
          <pc:sldMk cId="2254820085" sldId="288"/>
        </pc:sldMkLst>
      </pc:sldChg>
      <pc:sldChg chg="modNotesTx">
        <pc:chgData name="Luce Carter" userId="807a8120b324ad0c" providerId="LiveId" clId="{E81D05A9-707F-4293-8422-69624E846F1B}" dt="2022-08-09T15:31:09.101" v="3" actId="6549"/>
        <pc:sldMkLst>
          <pc:docMk/>
          <pc:sldMk cId="2203706793" sldId="289"/>
        </pc:sldMkLst>
      </pc:sldChg>
      <pc:sldChg chg="modNotesTx">
        <pc:chgData name="Luce Carter" userId="807a8120b324ad0c" providerId="LiveId" clId="{E81D05A9-707F-4293-8422-69624E846F1B}" dt="2022-08-09T15:31:12.295" v="4" actId="6549"/>
        <pc:sldMkLst>
          <pc:docMk/>
          <pc:sldMk cId="2487422888" sldId="290"/>
        </pc:sldMkLst>
      </pc:sldChg>
      <pc:sldChg chg="modNotesTx">
        <pc:chgData name="Luce Carter" userId="807a8120b324ad0c" providerId="LiveId" clId="{E81D05A9-707F-4293-8422-69624E846F1B}" dt="2022-08-09T15:31:15.397" v="5" actId="6549"/>
        <pc:sldMkLst>
          <pc:docMk/>
          <pc:sldMk cId="346187663" sldId="291"/>
        </pc:sldMkLst>
      </pc:sldChg>
      <pc:sldChg chg="modNotesTx">
        <pc:chgData name="Luce Carter" userId="807a8120b324ad0c" providerId="LiveId" clId="{E81D05A9-707F-4293-8422-69624E846F1B}" dt="2022-08-09T15:31:18.731" v="6" actId="6549"/>
        <pc:sldMkLst>
          <pc:docMk/>
          <pc:sldMk cId="173115980" sldId="292"/>
        </pc:sldMkLst>
      </pc:sldChg>
      <pc:sldChg chg="modNotesTx">
        <pc:chgData name="Luce Carter" userId="807a8120b324ad0c" providerId="LiveId" clId="{E81D05A9-707F-4293-8422-69624E846F1B}" dt="2022-08-09T15:31:31.039" v="10" actId="6549"/>
        <pc:sldMkLst>
          <pc:docMk/>
          <pc:sldMk cId="2642905796" sldId="293"/>
        </pc:sldMkLst>
      </pc:sldChg>
      <pc:sldChg chg="modNotesTx">
        <pc:chgData name="Luce Carter" userId="807a8120b324ad0c" providerId="LiveId" clId="{E81D05A9-707F-4293-8422-69624E846F1B}" dt="2022-08-09T15:31:22.468" v="7" actId="6549"/>
        <pc:sldMkLst>
          <pc:docMk/>
          <pc:sldMk cId="481328358" sldId="294"/>
        </pc:sldMkLst>
      </pc:sldChg>
      <pc:sldChg chg="modNotesTx">
        <pc:chgData name="Luce Carter" userId="807a8120b324ad0c" providerId="LiveId" clId="{E81D05A9-707F-4293-8422-69624E846F1B}" dt="2022-08-09T15:31:25.299" v="8" actId="6549"/>
        <pc:sldMkLst>
          <pc:docMk/>
          <pc:sldMk cId="645970938" sldId="296"/>
        </pc:sldMkLst>
      </pc:sldChg>
      <pc:sldChg chg="modNotesTx">
        <pc:chgData name="Luce Carter" userId="807a8120b324ad0c" providerId="LiveId" clId="{E81D05A9-707F-4293-8422-69624E846F1B}" dt="2022-08-09T15:31:27.597" v="9" actId="6549"/>
        <pc:sldMkLst>
          <pc:docMk/>
          <pc:sldMk cId="2720993881" sldId="297"/>
        </pc:sldMkLst>
      </pc:sldChg>
      <pc:sldChg chg="modNotesTx">
        <pc:chgData name="Luce Carter" userId="807a8120b324ad0c" providerId="LiveId" clId="{E81D05A9-707F-4293-8422-69624E846F1B}" dt="2022-08-09T15:31:37.991" v="11" actId="6549"/>
        <pc:sldMkLst>
          <pc:docMk/>
          <pc:sldMk cId="666266428" sldId="300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76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11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05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21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16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66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46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45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01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72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17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96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29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>
              <a:solidFill>
                <a:schemeClr val="dk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27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47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00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1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3CACD54-31D3-E752-ED53-C9DB9E3A8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95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8554;p1254">
            <a:extLst>
              <a:ext uri="{FF2B5EF4-FFF2-40B4-BE49-F238E27FC236}">
                <a16:creationId xmlns:a16="http://schemas.microsoft.com/office/drawing/2014/main" id="{B3B0FDEA-415A-410D-B9A9-32A9C77A2D76}"/>
              </a:ext>
            </a:extLst>
          </p:cNvPr>
          <p:cNvCxnSpPr>
            <a:cxnSpLocks/>
          </p:cNvCxnSpPr>
          <p:nvPr/>
        </p:nvCxnSpPr>
        <p:spPr>
          <a:xfrm>
            <a:off x="1918245" y="1938366"/>
            <a:ext cx="2900100" cy="1369800"/>
          </a:xfrm>
          <a:prstGeom prst="bentConnector3">
            <a:avLst>
              <a:gd name="adj1" fmla="val 99998"/>
            </a:avLst>
          </a:prstGeom>
          <a:noFill/>
          <a:ln w="9525" cap="flat" cmpd="sng">
            <a:solidFill>
              <a:srgbClr val="00ED6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" name="Google Shape;18555;p1254">
            <a:extLst>
              <a:ext uri="{FF2B5EF4-FFF2-40B4-BE49-F238E27FC236}">
                <a16:creationId xmlns:a16="http://schemas.microsoft.com/office/drawing/2014/main" id="{B1F5DACD-2FA6-496B-B096-C332378B15CF}"/>
              </a:ext>
            </a:extLst>
          </p:cNvPr>
          <p:cNvCxnSpPr>
            <a:cxnSpLocks/>
          </p:cNvCxnSpPr>
          <p:nvPr/>
        </p:nvCxnSpPr>
        <p:spPr>
          <a:xfrm>
            <a:off x="1743875" y="2086566"/>
            <a:ext cx="2872500" cy="1215600"/>
          </a:xfrm>
          <a:prstGeom prst="bentConnector3">
            <a:avLst>
              <a:gd name="adj1" fmla="val 99995"/>
            </a:avLst>
          </a:prstGeom>
          <a:noFill/>
          <a:ln w="9525" cap="flat" cmpd="sng">
            <a:solidFill>
              <a:srgbClr val="00ED6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" name="Google Shape;18556;p1254">
            <a:extLst>
              <a:ext uri="{FF2B5EF4-FFF2-40B4-BE49-F238E27FC236}">
                <a16:creationId xmlns:a16="http://schemas.microsoft.com/office/drawing/2014/main" id="{D8655EC9-583B-4DF2-90A0-942E0770D442}"/>
              </a:ext>
            </a:extLst>
          </p:cNvPr>
          <p:cNvCxnSpPr>
            <a:cxnSpLocks/>
          </p:cNvCxnSpPr>
          <p:nvPr/>
        </p:nvCxnSpPr>
        <p:spPr>
          <a:xfrm>
            <a:off x="2371353" y="2220716"/>
            <a:ext cx="3680100" cy="1087500"/>
          </a:xfrm>
          <a:prstGeom prst="bentConnector3">
            <a:avLst>
              <a:gd name="adj1" fmla="val 100181"/>
            </a:avLst>
          </a:prstGeom>
          <a:noFill/>
          <a:ln w="9525" cap="flat" cmpd="sng">
            <a:solidFill>
              <a:srgbClr val="00ED6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8557;p1254">
            <a:extLst>
              <a:ext uri="{FF2B5EF4-FFF2-40B4-BE49-F238E27FC236}">
                <a16:creationId xmlns:a16="http://schemas.microsoft.com/office/drawing/2014/main" id="{D7299358-BE31-4F08-B719-3C83D1B0A045}"/>
              </a:ext>
            </a:extLst>
          </p:cNvPr>
          <p:cNvCxnSpPr>
            <a:cxnSpLocks/>
          </p:cNvCxnSpPr>
          <p:nvPr/>
        </p:nvCxnSpPr>
        <p:spPr>
          <a:xfrm>
            <a:off x="2371353" y="2359754"/>
            <a:ext cx="3895500" cy="936300"/>
          </a:xfrm>
          <a:prstGeom prst="bentConnector3">
            <a:avLst>
              <a:gd name="adj1" fmla="val 100000"/>
            </a:avLst>
          </a:prstGeom>
          <a:noFill/>
          <a:ln w="9525" cap="flat" cmpd="sng">
            <a:solidFill>
              <a:srgbClr val="00ED6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" name="Google Shape;18558;p1254">
            <a:extLst>
              <a:ext uri="{FF2B5EF4-FFF2-40B4-BE49-F238E27FC236}">
                <a16:creationId xmlns:a16="http://schemas.microsoft.com/office/drawing/2014/main" id="{8633ECDB-BBBA-40D6-B441-75BEBFC5DFA5}"/>
              </a:ext>
            </a:extLst>
          </p:cNvPr>
          <p:cNvCxnSpPr>
            <a:cxnSpLocks/>
          </p:cNvCxnSpPr>
          <p:nvPr/>
        </p:nvCxnSpPr>
        <p:spPr>
          <a:xfrm>
            <a:off x="2116931" y="1803341"/>
            <a:ext cx="2876400" cy="1504800"/>
          </a:xfrm>
          <a:prstGeom prst="bentConnector3">
            <a:avLst>
              <a:gd name="adj1" fmla="val 100003"/>
            </a:avLst>
          </a:prstGeom>
          <a:noFill/>
          <a:ln w="9525" cap="flat" cmpd="sng">
            <a:solidFill>
              <a:srgbClr val="00ED64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8" name="Google Shape;18559;p1254">
            <a:extLst>
              <a:ext uri="{FF2B5EF4-FFF2-40B4-BE49-F238E27FC236}">
                <a16:creationId xmlns:a16="http://schemas.microsoft.com/office/drawing/2014/main" id="{B2FA32B5-B63F-4CC3-BB60-BE64E470557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322" y="1098220"/>
            <a:ext cx="735805" cy="125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560;p1254">
            <a:extLst>
              <a:ext uri="{FF2B5EF4-FFF2-40B4-BE49-F238E27FC236}">
                <a16:creationId xmlns:a16="http://schemas.microsoft.com/office/drawing/2014/main" id="{791590EE-4830-434F-9148-F5556CC1813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522" y="1250620"/>
            <a:ext cx="735805" cy="125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561;p1254">
            <a:extLst>
              <a:ext uri="{FF2B5EF4-FFF2-40B4-BE49-F238E27FC236}">
                <a16:creationId xmlns:a16="http://schemas.microsoft.com/office/drawing/2014/main" id="{04554C14-F40E-4348-9465-D316FBE3E8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642" y="1403020"/>
            <a:ext cx="735805" cy="125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8562;p1254">
            <a:extLst>
              <a:ext uri="{FF2B5EF4-FFF2-40B4-BE49-F238E27FC236}">
                <a16:creationId xmlns:a16="http://schemas.microsoft.com/office/drawing/2014/main" id="{15C01C44-7F87-4E58-B8DB-163F7DE4A55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763" y="1555420"/>
            <a:ext cx="735805" cy="125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8563;p1254">
            <a:extLst>
              <a:ext uri="{FF2B5EF4-FFF2-40B4-BE49-F238E27FC236}">
                <a16:creationId xmlns:a16="http://schemas.microsoft.com/office/drawing/2014/main" id="{1BCD01AE-264F-4B44-9574-0067CCB88AC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640" y="1707820"/>
            <a:ext cx="735805" cy="125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8564;p1254">
            <a:extLst>
              <a:ext uri="{FF2B5EF4-FFF2-40B4-BE49-F238E27FC236}">
                <a16:creationId xmlns:a16="http://schemas.microsoft.com/office/drawing/2014/main" id="{D7F271FE-439F-4F7E-99C5-6EA20D2EA10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761" y="1860220"/>
            <a:ext cx="735805" cy="125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8565;p1254">
            <a:extLst>
              <a:ext uri="{FF2B5EF4-FFF2-40B4-BE49-F238E27FC236}">
                <a16:creationId xmlns:a16="http://schemas.microsoft.com/office/drawing/2014/main" id="{B5DC92B1-068A-4498-B603-EF7AD78352E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881" y="2012620"/>
            <a:ext cx="735805" cy="125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566;p1254">
            <a:extLst>
              <a:ext uri="{FF2B5EF4-FFF2-40B4-BE49-F238E27FC236}">
                <a16:creationId xmlns:a16="http://schemas.microsoft.com/office/drawing/2014/main" id="{85B6F480-8A9C-4930-A3DB-4C60A5C9B5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002" y="2165020"/>
            <a:ext cx="735805" cy="125581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8567;p1254">
            <a:extLst>
              <a:ext uri="{FF2B5EF4-FFF2-40B4-BE49-F238E27FC236}">
                <a16:creationId xmlns:a16="http://schemas.microsoft.com/office/drawing/2014/main" id="{CA9F7359-F57E-4328-9A0A-629AFAEDBFBF}"/>
              </a:ext>
            </a:extLst>
          </p:cNvPr>
          <p:cNvSpPr txBox="1">
            <a:spLocks/>
          </p:cNvSpPr>
          <p:nvPr/>
        </p:nvSpPr>
        <p:spPr>
          <a:xfrm>
            <a:off x="1976525" y="265450"/>
            <a:ext cx="67704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erif JP"/>
              <a:buNone/>
              <a:defRPr sz="2800" b="0" i="0" u="none" strike="noStrike" cap="none">
                <a:solidFill>
                  <a:schemeClr val="dk1"/>
                </a:solidFill>
                <a:latin typeface="Noto Serif JP"/>
                <a:ea typeface="Noto Serif JP"/>
                <a:cs typeface="Noto Serif JP"/>
                <a:sym typeface="Noto Serif J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E2B"/>
              </a:buClr>
              <a:buSzPts val="2800"/>
              <a:buFont typeface="Noto Serif JP"/>
              <a:buNone/>
              <a:tabLst/>
              <a:defRPr/>
            </a:pPr>
            <a:r>
              <a:rPr kumimoji="0" lang="en-GB" sz="25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Noto Serif JP"/>
              </a:rPr>
              <a:t>Real-time experiences at scale require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E2B"/>
              </a:buClr>
              <a:buSzPts val="2800"/>
              <a:buFont typeface="Noto Serif JP"/>
              <a:buNone/>
              <a:tabLst/>
              <a:defRPr/>
            </a:pPr>
            <a:r>
              <a:rPr kumimoji="0" lang="en-GB" sz="2500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Noto Serif JP"/>
              </a:rPr>
              <a:t>complex conflict resolution</a:t>
            </a:r>
          </a:p>
        </p:txBody>
      </p:sp>
      <p:cxnSp>
        <p:nvCxnSpPr>
          <p:cNvPr id="17" name="Google Shape;18568;p1254">
            <a:extLst>
              <a:ext uri="{FF2B5EF4-FFF2-40B4-BE49-F238E27FC236}">
                <a16:creationId xmlns:a16="http://schemas.microsoft.com/office/drawing/2014/main" id="{43DC2890-E0A1-4EB5-8D39-CFF94CB961ED}"/>
              </a:ext>
            </a:extLst>
          </p:cNvPr>
          <p:cNvCxnSpPr>
            <a:cxnSpLocks/>
          </p:cNvCxnSpPr>
          <p:nvPr/>
        </p:nvCxnSpPr>
        <p:spPr>
          <a:xfrm rot="10800000">
            <a:off x="5998150" y="3892316"/>
            <a:ext cx="0" cy="115440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8" name="Google Shape;18569;p1254">
            <a:extLst>
              <a:ext uri="{FF2B5EF4-FFF2-40B4-BE49-F238E27FC236}">
                <a16:creationId xmlns:a16="http://schemas.microsoft.com/office/drawing/2014/main" id="{D4561016-9A0A-45E3-ABF7-34A0C95DE8C8}"/>
              </a:ext>
            </a:extLst>
          </p:cNvPr>
          <p:cNvSpPr txBox="1">
            <a:spLocks/>
          </p:cNvSpPr>
          <p:nvPr/>
        </p:nvSpPr>
        <p:spPr>
          <a:xfrm>
            <a:off x="2350200" y="3649316"/>
            <a:ext cx="1454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erif JP"/>
              <a:buNone/>
              <a:defRPr sz="2800" b="0" i="0" u="none" strike="noStrike" cap="none">
                <a:solidFill>
                  <a:schemeClr val="dk1"/>
                </a:solidFill>
                <a:latin typeface="Noto Serif JP"/>
                <a:ea typeface="Noto Serif JP"/>
                <a:cs typeface="Noto Serif JP"/>
                <a:sym typeface="Noto Serif J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GB" sz="1200" kern="0">
                <a:solidFill>
                  <a:srgbClr val="00ED6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exend Deca"/>
              </a:rPr>
              <a:t>Data synchronization</a:t>
            </a:r>
            <a:endParaRPr lang="en-GB" sz="1200" kern="0">
              <a:solidFill>
                <a:srgbClr val="00ED6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exend Deca Light"/>
            </a:endParaRPr>
          </a:p>
        </p:txBody>
      </p:sp>
      <p:sp>
        <p:nvSpPr>
          <p:cNvPr id="19" name="Google Shape;18570;p1254">
            <a:extLst>
              <a:ext uri="{FF2B5EF4-FFF2-40B4-BE49-F238E27FC236}">
                <a16:creationId xmlns:a16="http://schemas.microsoft.com/office/drawing/2014/main" id="{70493284-12B1-41F5-A5EB-EF84AAACE6B7}"/>
              </a:ext>
            </a:extLst>
          </p:cNvPr>
          <p:cNvSpPr/>
          <p:nvPr/>
        </p:nvSpPr>
        <p:spPr>
          <a:xfrm>
            <a:off x="7244350" y="2530691"/>
            <a:ext cx="1198200" cy="320100"/>
          </a:xfrm>
          <a:prstGeom prst="rect">
            <a:avLst/>
          </a:prstGeom>
          <a:solidFill>
            <a:srgbClr val="F9EBFF"/>
          </a:solidFill>
          <a:ln w="9525" cap="flat" cmpd="sng">
            <a:solidFill>
              <a:srgbClr val="001E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900"/>
              <a:buFont typeface="Arial"/>
              <a:buNone/>
            </a:pPr>
            <a:r>
              <a:rPr lang="en" sz="900" ker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JSON</a:t>
            </a:r>
            <a:endParaRPr sz="900" kern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</p:txBody>
      </p:sp>
      <p:sp>
        <p:nvSpPr>
          <p:cNvPr id="20" name="Google Shape;18571;p1254">
            <a:extLst>
              <a:ext uri="{FF2B5EF4-FFF2-40B4-BE49-F238E27FC236}">
                <a16:creationId xmlns:a16="http://schemas.microsoft.com/office/drawing/2014/main" id="{6261EC37-FABC-402F-97E1-7DCF4C8DB05E}"/>
              </a:ext>
            </a:extLst>
          </p:cNvPr>
          <p:cNvSpPr/>
          <p:nvPr/>
        </p:nvSpPr>
        <p:spPr>
          <a:xfrm>
            <a:off x="5727250" y="2530716"/>
            <a:ext cx="1198200" cy="320100"/>
          </a:xfrm>
          <a:prstGeom prst="rect">
            <a:avLst/>
          </a:prstGeom>
          <a:solidFill>
            <a:srgbClr val="F9EBFF"/>
          </a:solidFill>
          <a:ln w="9525" cap="flat" cmpd="sng">
            <a:solidFill>
              <a:srgbClr val="001E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900" ker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NATIVE OBJECT</a:t>
            </a:r>
            <a:endParaRPr sz="900" kern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</p:txBody>
      </p:sp>
      <p:sp>
        <p:nvSpPr>
          <p:cNvPr id="21" name="Google Shape;18572;p1254">
            <a:extLst>
              <a:ext uri="{FF2B5EF4-FFF2-40B4-BE49-F238E27FC236}">
                <a16:creationId xmlns:a16="http://schemas.microsoft.com/office/drawing/2014/main" id="{E804DC83-1A36-468E-A943-293EB4E463AA}"/>
              </a:ext>
            </a:extLst>
          </p:cNvPr>
          <p:cNvSpPr/>
          <p:nvPr/>
        </p:nvSpPr>
        <p:spPr>
          <a:xfrm>
            <a:off x="4210150" y="2530716"/>
            <a:ext cx="1198200" cy="320100"/>
          </a:xfrm>
          <a:prstGeom prst="rect">
            <a:avLst/>
          </a:prstGeom>
          <a:solidFill>
            <a:srgbClr val="F9EBFF"/>
          </a:solidFill>
          <a:ln w="9525" cap="flat" cmpd="sng">
            <a:solidFill>
              <a:srgbClr val="001E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900" ker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ORM</a:t>
            </a:r>
            <a:endParaRPr sz="900" kern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</p:txBody>
      </p:sp>
      <p:sp>
        <p:nvSpPr>
          <p:cNvPr id="22" name="Google Shape;18573;p1254">
            <a:extLst>
              <a:ext uri="{FF2B5EF4-FFF2-40B4-BE49-F238E27FC236}">
                <a16:creationId xmlns:a16="http://schemas.microsoft.com/office/drawing/2014/main" id="{F7FE7158-B67A-49EC-8354-81AB170FE62C}"/>
              </a:ext>
            </a:extLst>
          </p:cNvPr>
          <p:cNvSpPr/>
          <p:nvPr/>
        </p:nvSpPr>
        <p:spPr>
          <a:xfrm>
            <a:off x="7244350" y="5059959"/>
            <a:ext cx="1198200" cy="320100"/>
          </a:xfrm>
          <a:prstGeom prst="rect">
            <a:avLst/>
          </a:prstGeom>
          <a:solidFill>
            <a:srgbClr val="F9EBFF"/>
          </a:solidFill>
          <a:ln w="9525" cap="flat" cmpd="sng">
            <a:solidFill>
              <a:srgbClr val="001E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900"/>
              <a:buFont typeface="Arial"/>
              <a:buNone/>
            </a:pPr>
            <a:r>
              <a:rPr lang="en" sz="900" ker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MSG QUEUE</a:t>
            </a:r>
            <a:endParaRPr sz="900" kern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</p:txBody>
      </p:sp>
      <p:sp>
        <p:nvSpPr>
          <p:cNvPr id="23" name="Google Shape;18574;p1254">
            <a:extLst>
              <a:ext uri="{FF2B5EF4-FFF2-40B4-BE49-F238E27FC236}">
                <a16:creationId xmlns:a16="http://schemas.microsoft.com/office/drawing/2014/main" id="{57A1891D-173D-4EE3-93A0-28F460393210}"/>
              </a:ext>
            </a:extLst>
          </p:cNvPr>
          <p:cNvSpPr/>
          <p:nvPr/>
        </p:nvSpPr>
        <p:spPr>
          <a:xfrm>
            <a:off x="5727250" y="5059959"/>
            <a:ext cx="1198200" cy="320100"/>
          </a:xfrm>
          <a:prstGeom prst="rect">
            <a:avLst/>
          </a:prstGeom>
          <a:solidFill>
            <a:srgbClr val="F9EBFF"/>
          </a:solidFill>
          <a:ln w="9525" cap="flat" cmpd="sng">
            <a:solidFill>
              <a:srgbClr val="001E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900"/>
              <a:buFont typeface="Arial"/>
              <a:buNone/>
            </a:pPr>
            <a:r>
              <a:rPr lang="en" sz="900" ker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BACKEND OBJECT</a:t>
            </a:r>
            <a:endParaRPr sz="900" kern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</p:txBody>
      </p:sp>
      <p:sp>
        <p:nvSpPr>
          <p:cNvPr id="24" name="Google Shape;18575;p1254">
            <a:extLst>
              <a:ext uri="{FF2B5EF4-FFF2-40B4-BE49-F238E27FC236}">
                <a16:creationId xmlns:a16="http://schemas.microsoft.com/office/drawing/2014/main" id="{83F3A8AA-C516-4412-A5BE-988F8607B9C6}"/>
              </a:ext>
            </a:extLst>
          </p:cNvPr>
          <p:cNvSpPr/>
          <p:nvPr/>
        </p:nvSpPr>
        <p:spPr>
          <a:xfrm>
            <a:off x="8672626" y="4052911"/>
            <a:ext cx="1198200" cy="605100"/>
          </a:xfrm>
          <a:prstGeom prst="rect">
            <a:avLst/>
          </a:prstGeom>
          <a:solidFill>
            <a:srgbClr val="E9FF99"/>
          </a:solidFill>
          <a:ln w="9525" cap="flat" cmpd="sng">
            <a:solidFill>
              <a:srgbClr val="001E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400"/>
              <a:buFont typeface="Arial"/>
              <a:buNone/>
            </a:pPr>
            <a:r>
              <a:rPr lang="en" sz="900" ker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REST CALL </a:t>
            </a:r>
            <a:endParaRPr sz="900" kern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  <a:p>
            <a:pPr algn="ctr">
              <a:buClr>
                <a:srgbClr val="000000"/>
              </a:buClr>
              <a:buSzPts val="400"/>
              <a:buFont typeface="Arial"/>
              <a:buNone/>
            </a:pPr>
            <a:r>
              <a:rPr lang="en" sz="900" ker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TO API</a:t>
            </a:r>
            <a:endParaRPr sz="900" kern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</p:txBody>
      </p:sp>
      <p:sp>
        <p:nvSpPr>
          <p:cNvPr id="25" name="Google Shape;18576;p1254">
            <a:extLst>
              <a:ext uri="{FF2B5EF4-FFF2-40B4-BE49-F238E27FC236}">
                <a16:creationId xmlns:a16="http://schemas.microsoft.com/office/drawing/2014/main" id="{F6C154C3-3BAD-435B-AEB4-0F8B6A6DFFE1}"/>
              </a:ext>
            </a:extLst>
          </p:cNvPr>
          <p:cNvSpPr/>
          <p:nvPr/>
        </p:nvSpPr>
        <p:spPr>
          <a:xfrm>
            <a:off x="7244344" y="4052911"/>
            <a:ext cx="1198200" cy="605100"/>
          </a:xfrm>
          <a:prstGeom prst="rect">
            <a:avLst/>
          </a:prstGeom>
          <a:solidFill>
            <a:srgbClr val="E9FF99"/>
          </a:solidFill>
          <a:ln w="9525" cap="flat" cmpd="sng">
            <a:solidFill>
              <a:srgbClr val="001E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400"/>
              <a:buFont typeface="Arial"/>
              <a:buNone/>
            </a:pPr>
            <a:r>
              <a:rPr lang="en" sz="900" ker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PUSH SERVICE</a:t>
            </a:r>
            <a:endParaRPr sz="900" kern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</p:txBody>
      </p:sp>
      <p:sp>
        <p:nvSpPr>
          <p:cNvPr id="26" name="Google Shape;18577;p1254">
            <a:extLst>
              <a:ext uri="{FF2B5EF4-FFF2-40B4-BE49-F238E27FC236}">
                <a16:creationId xmlns:a16="http://schemas.microsoft.com/office/drawing/2014/main" id="{FD7D49A7-DA64-4F5B-8419-0B082A7726D4}"/>
              </a:ext>
            </a:extLst>
          </p:cNvPr>
          <p:cNvSpPr/>
          <p:nvPr/>
        </p:nvSpPr>
        <p:spPr>
          <a:xfrm>
            <a:off x="7244350" y="3250856"/>
            <a:ext cx="1198200" cy="402000"/>
          </a:xfrm>
          <a:prstGeom prst="rect">
            <a:avLst/>
          </a:prstGeom>
          <a:solidFill>
            <a:srgbClr val="F9EBFF"/>
          </a:solidFill>
          <a:ln w="9525" cap="flat" cmpd="sng">
            <a:solidFill>
              <a:srgbClr val="001E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900" ker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PUSH NOTIFICATION</a:t>
            </a:r>
            <a:endParaRPr sz="900" kern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</p:txBody>
      </p:sp>
      <p:cxnSp>
        <p:nvCxnSpPr>
          <p:cNvPr id="27" name="Google Shape;18578;p1254">
            <a:extLst>
              <a:ext uri="{FF2B5EF4-FFF2-40B4-BE49-F238E27FC236}">
                <a16:creationId xmlns:a16="http://schemas.microsoft.com/office/drawing/2014/main" id="{4CF3B445-9C47-46AE-ABFF-8AAF97E9A450}"/>
              </a:ext>
            </a:extLst>
          </p:cNvPr>
          <p:cNvCxnSpPr>
            <a:cxnSpLocks/>
          </p:cNvCxnSpPr>
          <p:nvPr/>
        </p:nvCxnSpPr>
        <p:spPr>
          <a:xfrm>
            <a:off x="5404450" y="2743791"/>
            <a:ext cx="321900" cy="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28" name="Google Shape;18579;p1254">
            <a:extLst>
              <a:ext uri="{FF2B5EF4-FFF2-40B4-BE49-F238E27FC236}">
                <a16:creationId xmlns:a16="http://schemas.microsoft.com/office/drawing/2014/main" id="{9FF0687D-D06E-4EEE-B09D-93FE087345BF}"/>
              </a:ext>
            </a:extLst>
          </p:cNvPr>
          <p:cNvCxnSpPr>
            <a:cxnSpLocks/>
          </p:cNvCxnSpPr>
          <p:nvPr/>
        </p:nvCxnSpPr>
        <p:spPr>
          <a:xfrm>
            <a:off x="7829700" y="2850791"/>
            <a:ext cx="0" cy="40020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29" name="Google Shape;18580;p1254">
            <a:extLst>
              <a:ext uri="{FF2B5EF4-FFF2-40B4-BE49-F238E27FC236}">
                <a16:creationId xmlns:a16="http://schemas.microsoft.com/office/drawing/2014/main" id="{BB90650C-8FEB-494E-AB01-849A3778F1A2}"/>
              </a:ext>
            </a:extLst>
          </p:cNvPr>
          <p:cNvCxnSpPr>
            <a:stCxn id="26" idx="2"/>
            <a:endCxn id="25" idx="0"/>
          </p:cNvCxnSpPr>
          <p:nvPr/>
        </p:nvCxnSpPr>
        <p:spPr>
          <a:xfrm>
            <a:off x="7843450" y="3652856"/>
            <a:ext cx="0" cy="40020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30" name="Google Shape;18581;p1254">
            <a:extLst>
              <a:ext uri="{FF2B5EF4-FFF2-40B4-BE49-F238E27FC236}">
                <a16:creationId xmlns:a16="http://schemas.microsoft.com/office/drawing/2014/main" id="{5726AB4E-E4C7-40F6-84B5-495DAA05D485}"/>
              </a:ext>
            </a:extLst>
          </p:cNvPr>
          <p:cNvCxnSpPr>
            <a:cxnSpLocks/>
          </p:cNvCxnSpPr>
          <p:nvPr/>
        </p:nvCxnSpPr>
        <p:spPr>
          <a:xfrm>
            <a:off x="7843444" y="4658011"/>
            <a:ext cx="0" cy="40200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31" name="Google Shape;18582;p1254">
            <a:extLst>
              <a:ext uri="{FF2B5EF4-FFF2-40B4-BE49-F238E27FC236}">
                <a16:creationId xmlns:a16="http://schemas.microsoft.com/office/drawing/2014/main" id="{4FAE3440-A55D-491A-BE0C-B2B2EBA74672}"/>
              </a:ext>
            </a:extLst>
          </p:cNvPr>
          <p:cNvCxnSpPr>
            <a:cxnSpLocks/>
          </p:cNvCxnSpPr>
          <p:nvPr/>
        </p:nvCxnSpPr>
        <p:spPr>
          <a:xfrm rot="10800000">
            <a:off x="6925600" y="5153366"/>
            <a:ext cx="318600" cy="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32" name="Google Shape;18583;p1254">
            <a:extLst>
              <a:ext uri="{FF2B5EF4-FFF2-40B4-BE49-F238E27FC236}">
                <a16:creationId xmlns:a16="http://schemas.microsoft.com/office/drawing/2014/main" id="{80B0E721-CBB8-4B4C-B7CF-B70D01694D50}"/>
              </a:ext>
            </a:extLst>
          </p:cNvPr>
          <p:cNvCxnSpPr>
            <a:stCxn id="24" idx="0"/>
            <a:endCxn id="19" idx="3"/>
          </p:cNvCxnSpPr>
          <p:nvPr/>
        </p:nvCxnSpPr>
        <p:spPr>
          <a:xfrm rot="5400000" flipH="1">
            <a:off x="8175976" y="2957161"/>
            <a:ext cx="1362300" cy="829200"/>
          </a:xfrm>
          <a:prstGeom prst="bentConnector2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3" name="Google Shape;18584;p1254">
            <a:extLst>
              <a:ext uri="{FF2B5EF4-FFF2-40B4-BE49-F238E27FC236}">
                <a16:creationId xmlns:a16="http://schemas.microsoft.com/office/drawing/2014/main" id="{B7BA94D4-A230-420A-B2C7-9014DE7298E9}"/>
              </a:ext>
            </a:extLst>
          </p:cNvPr>
          <p:cNvCxnSpPr>
            <a:stCxn id="22" idx="3"/>
            <a:endCxn id="24" idx="2"/>
          </p:cNvCxnSpPr>
          <p:nvPr/>
        </p:nvCxnSpPr>
        <p:spPr>
          <a:xfrm rot="10800000" flipH="1">
            <a:off x="8442550" y="4658109"/>
            <a:ext cx="829200" cy="561900"/>
          </a:xfrm>
          <a:prstGeom prst="bentConnector2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4" name="Google Shape;18585;p1254">
            <a:extLst>
              <a:ext uri="{FF2B5EF4-FFF2-40B4-BE49-F238E27FC236}">
                <a16:creationId xmlns:a16="http://schemas.microsoft.com/office/drawing/2014/main" id="{2BEF4E11-AF39-427C-9F11-D5D28BADF6FA}"/>
              </a:ext>
            </a:extLst>
          </p:cNvPr>
          <p:cNvCxnSpPr>
            <a:cxnSpLocks/>
          </p:cNvCxnSpPr>
          <p:nvPr/>
        </p:nvCxnSpPr>
        <p:spPr>
          <a:xfrm>
            <a:off x="5404450" y="2614316"/>
            <a:ext cx="329700" cy="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35" name="Google Shape;18586;p1254">
            <a:extLst>
              <a:ext uri="{FF2B5EF4-FFF2-40B4-BE49-F238E27FC236}">
                <a16:creationId xmlns:a16="http://schemas.microsoft.com/office/drawing/2014/main" id="{984E30AC-C2D9-43F3-8671-969B919395A2}"/>
              </a:ext>
            </a:extLst>
          </p:cNvPr>
          <p:cNvCxnSpPr>
            <a:cxnSpLocks/>
          </p:cNvCxnSpPr>
          <p:nvPr/>
        </p:nvCxnSpPr>
        <p:spPr>
          <a:xfrm>
            <a:off x="6919600" y="2755504"/>
            <a:ext cx="321900" cy="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36" name="Google Shape;18587;p1254">
            <a:extLst>
              <a:ext uri="{FF2B5EF4-FFF2-40B4-BE49-F238E27FC236}">
                <a16:creationId xmlns:a16="http://schemas.microsoft.com/office/drawing/2014/main" id="{CF580E14-A4C5-4E27-8FCF-829A4AB79219}"/>
              </a:ext>
            </a:extLst>
          </p:cNvPr>
          <p:cNvCxnSpPr>
            <a:cxnSpLocks/>
          </p:cNvCxnSpPr>
          <p:nvPr/>
        </p:nvCxnSpPr>
        <p:spPr>
          <a:xfrm>
            <a:off x="6919600" y="2626029"/>
            <a:ext cx="329700" cy="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37" name="Google Shape;18588;p1254">
            <a:extLst>
              <a:ext uri="{FF2B5EF4-FFF2-40B4-BE49-F238E27FC236}">
                <a16:creationId xmlns:a16="http://schemas.microsoft.com/office/drawing/2014/main" id="{476B19F6-B69B-48DA-A283-AE4B07957580}"/>
              </a:ext>
            </a:extLst>
          </p:cNvPr>
          <p:cNvCxnSpPr>
            <a:cxnSpLocks/>
          </p:cNvCxnSpPr>
          <p:nvPr/>
        </p:nvCxnSpPr>
        <p:spPr>
          <a:xfrm rot="10800000">
            <a:off x="6925600" y="5286641"/>
            <a:ext cx="318600" cy="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38" name="Google Shape;18589;p1254">
            <a:extLst>
              <a:ext uri="{FF2B5EF4-FFF2-40B4-BE49-F238E27FC236}">
                <a16:creationId xmlns:a16="http://schemas.microsoft.com/office/drawing/2014/main" id="{912D29C0-FEF2-43E7-BAAA-10ECED93AB07}"/>
              </a:ext>
            </a:extLst>
          </p:cNvPr>
          <p:cNvCxnSpPr>
            <a:endCxn id="23" idx="1"/>
          </p:cNvCxnSpPr>
          <p:nvPr/>
        </p:nvCxnSpPr>
        <p:spPr>
          <a:xfrm>
            <a:off x="2802250" y="4775409"/>
            <a:ext cx="2925000" cy="444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" name="Google Shape;18590;p1254">
            <a:extLst>
              <a:ext uri="{FF2B5EF4-FFF2-40B4-BE49-F238E27FC236}">
                <a16:creationId xmlns:a16="http://schemas.microsoft.com/office/drawing/2014/main" id="{1E1B21CF-DFEA-4675-85B3-804028DB5669}"/>
              </a:ext>
            </a:extLst>
          </p:cNvPr>
          <p:cNvSpPr/>
          <p:nvPr/>
        </p:nvSpPr>
        <p:spPr>
          <a:xfrm>
            <a:off x="4601250" y="3300053"/>
            <a:ext cx="1989600" cy="586800"/>
          </a:xfrm>
          <a:prstGeom prst="rect">
            <a:avLst/>
          </a:prstGeom>
          <a:solidFill>
            <a:srgbClr val="FFEEA9"/>
          </a:solidFill>
          <a:ln w="9525" cap="flat" cmpd="sng">
            <a:solidFill>
              <a:srgbClr val="001E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900" ker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COMPLEX RETRY &amp; </a:t>
            </a:r>
            <a:endParaRPr sz="900" kern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900" ker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ERROR HANDLING</a:t>
            </a:r>
            <a:endParaRPr sz="900" kern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</p:txBody>
      </p:sp>
      <p:sp>
        <p:nvSpPr>
          <p:cNvPr id="40" name="Google Shape;18591;p1254">
            <a:extLst>
              <a:ext uri="{FF2B5EF4-FFF2-40B4-BE49-F238E27FC236}">
                <a16:creationId xmlns:a16="http://schemas.microsoft.com/office/drawing/2014/main" id="{948B5F45-34DF-422F-8E2F-D3C9D053B598}"/>
              </a:ext>
            </a:extLst>
          </p:cNvPr>
          <p:cNvSpPr/>
          <p:nvPr/>
        </p:nvSpPr>
        <p:spPr>
          <a:xfrm>
            <a:off x="4603650" y="4208804"/>
            <a:ext cx="1989600" cy="29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1E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900" b="0" i="0" u="none" strike="noStrike" kern="0" cap="none" spc="0" normalizeH="0" baseline="0" noProof="0">
                <a:ln>
                  <a:noFill/>
                </a:ln>
                <a:solidFill>
                  <a:srgbClr val="001E2B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POTENTIAL APP CRASH</a:t>
            </a: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001E2B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</p:txBody>
      </p:sp>
      <p:cxnSp>
        <p:nvCxnSpPr>
          <p:cNvPr id="41" name="Google Shape;18592;p1254">
            <a:extLst>
              <a:ext uri="{FF2B5EF4-FFF2-40B4-BE49-F238E27FC236}">
                <a16:creationId xmlns:a16="http://schemas.microsoft.com/office/drawing/2014/main" id="{E7280B17-CB9D-4019-908F-5BACDB807974}"/>
              </a:ext>
            </a:extLst>
          </p:cNvPr>
          <p:cNvCxnSpPr>
            <a:cxnSpLocks/>
          </p:cNvCxnSpPr>
          <p:nvPr/>
        </p:nvCxnSpPr>
        <p:spPr>
          <a:xfrm rot="10800000" flipH="1">
            <a:off x="2848150" y="2690766"/>
            <a:ext cx="1362000" cy="425400"/>
          </a:xfrm>
          <a:prstGeom prst="bentConnector3">
            <a:avLst>
              <a:gd name="adj1" fmla="val 80275"/>
            </a:avLst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2" name="Google Shape;18593;p1254">
            <a:extLst>
              <a:ext uri="{FF2B5EF4-FFF2-40B4-BE49-F238E27FC236}">
                <a16:creationId xmlns:a16="http://schemas.microsoft.com/office/drawing/2014/main" id="{E11BF084-805F-4FC3-84CD-8C2805938584}"/>
              </a:ext>
            </a:extLst>
          </p:cNvPr>
          <p:cNvCxnSpPr>
            <a:stCxn id="24" idx="0"/>
          </p:cNvCxnSpPr>
          <p:nvPr/>
        </p:nvCxnSpPr>
        <p:spPr>
          <a:xfrm rot="5400000" flipH="1">
            <a:off x="7797526" y="2578711"/>
            <a:ext cx="279000" cy="2669400"/>
          </a:xfrm>
          <a:prstGeom prst="bentConnector2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" name="Google Shape;18594;p1254">
            <a:extLst>
              <a:ext uri="{FF2B5EF4-FFF2-40B4-BE49-F238E27FC236}">
                <a16:creationId xmlns:a16="http://schemas.microsoft.com/office/drawing/2014/main" id="{CEF5686E-1AE2-45FB-917D-7DD8B1B72656}"/>
              </a:ext>
            </a:extLst>
          </p:cNvPr>
          <p:cNvSpPr txBox="1"/>
          <p:nvPr/>
        </p:nvSpPr>
        <p:spPr>
          <a:xfrm>
            <a:off x="8402025" y="3531999"/>
            <a:ext cx="1062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700" ker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OFFLINE?</a:t>
            </a:r>
            <a:endParaRPr sz="700" ker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cxnSp>
        <p:nvCxnSpPr>
          <p:cNvPr id="44" name="Google Shape;18595;p1254">
            <a:extLst>
              <a:ext uri="{FF2B5EF4-FFF2-40B4-BE49-F238E27FC236}">
                <a16:creationId xmlns:a16="http://schemas.microsoft.com/office/drawing/2014/main" id="{1AAACAD9-A46F-4AE8-AC1F-CAEA4600E60E}"/>
              </a:ext>
            </a:extLst>
          </p:cNvPr>
          <p:cNvCxnSpPr>
            <a:endCxn id="39" idx="1"/>
          </p:cNvCxnSpPr>
          <p:nvPr/>
        </p:nvCxnSpPr>
        <p:spPr>
          <a:xfrm rot="10800000" flipH="1">
            <a:off x="2808150" y="3593453"/>
            <a:ext cx="1793100" cy="1179900"/>
          </a:xfrm>
          <a:prstGeom prst="bentConnector3">
            <a:avLst>
              <a:gd name="adj1" fmla="val 70987"/>
            </a:avLst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" name="Google Shape;18596;p1254">
            <a:extLst>
              <a:ext uri="{FF2B5EF4-FFF2-40B4-BE49-F238E27FC236}">
                <a16:creationId xmlns:a16="http://schemas.microsoft.com/office/drawing/2014/main" id="{77384721-DED0-4F19-AD8F-3996808EF866}"/>
              </a:ext>
            </a:extLst>
          </p:cNvPr>
          <p:cNvSpPr txBox="1"/>
          <p:nvPr/>
        </p:nvSpPr>
        <p:spPr>
          <a:xfrm>
            <a:off x="5066631" y="3027668"/>
            <a:ext cx="1062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700" ker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WRITE CONFLICTS?</a:t>
            </a:r>
            <a:endParaRPr sz="700" ker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46" name="Google Shape;18597;p1254">
            <a:extLst>
              <a:ext uri="{FF2B5EF4-FFF2-40B4-BE49-F238E27FC236}">
                <a16:creationId xmlns:a16="http://schemas.microsoft.com/office/drawing/2014/main" id="{1877CA1C-5E61-4359-BC4B-288D0D43DC06}"/>
              </a:ext>
            </a:extLst>
          </p:cNvPr>
          <p:cNvSpPr txBox="1"/>
          <p:nvPr/>
        </p:nvSpPr>
        <p:spPr>
          <a:xfrm>
            <a:off x="5053919" y="4712775"/>
            <a:ext cx="1062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700" ker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INVALID DATA?</a:t>
            </a:r>
            <a:endParaRPr sz="700" ker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cxnSp>
        <p:nvCxnSpPr>
          <p:cNvPr id="47" name="Google Shape;18598;p1254">
            <a:extLst>
              <a:ext uri="{FF2B5EF4-FFF2-40B4-BE49-F238E27FC236}">
                <a16:creationId xmlns:a16="http://schemas.microsoft.com/office/drawing/2014/main" id="{11477387-276F-44B6-8C46-7DFC219EF926}"/>
              </a:ext>
            </a:extLst>
          </p:cNvPr>
          <p:cNvCxnSpPr>
            <a:cxnSpLocks/>
          </p:cNvCxnSpPr>
          <p:nvPr/>
        </p:nvCxnSpPr>
        <p:spPr>
          <a:xfrm>
            <a:off x="5824650" y="3886853"/>
            <a:ext cx="2400" cy="32190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8" name="Google Shape;18599;p1254">
            <a:extLst>
              <a:ext uri="{FF2B5EF4-FFF2-40B4-BE49-F238E27FC236}">
                <a16:creationId xmlns:a16="http://schemas.microsoft.com/office/drawing/2014/main" id="{29EC6CFB-FF74-44B3-93E4-CDC7BA5668A9}"/>
              </a:ext>
            </a:extLst>
          </p:cNvPr>
          <p:cNvCxnSpPr>
            <a:endCxn id="39" idx="3"/>
          </p:cNvCxnSpPr>
          <p:nvPr/>
        </p:nvCxnSpPr>
        <p:spPr>
          <a:xfrm rot="5400000" flipH="1">
            <a:off x="5974950" y="4209353"/>
            <a:ext cx="1468500" cy="236700"/>
          </a:xfrm>
          <a:prstGeom prst="bentConnector2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9" name="Google Shape;18600;p1254">
            <a:extLst>
              <a:ext uri="{FF2B5EF4-FFF2-40B4-BE49-F238E27FC236}">
                <a16:creationId xmlns:a16="http://schemas.microsoft.com/office/drawing/2014/main" id="{9588668C-3280-432F-A87D-311F309ED30B}"/>
              </a:ext>
            </a:extLst>
          </p:cNvPr>
          <p:cNvSpPr txBox="1"/>
          <p:nvPr/>
        </p:nvSpPr>
        <p:spPr>
          <a:xfrm>
            <a:off x="6278450" y="4658916"/>
            <a:ext cx="6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700" ker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SERVER ERROR?</a:t>
            </a:r>
            <a:endParaRPr sz="700" ker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50" name="Google Shape;18601;p1254">
            <a:extLst>
              <a:ext uri="{FF2B5EF4-FFF2-40B4-BE49-F238E27FC236}">
                <a16:creationId xmlns:a16="http://schemas.microsoft.com/office/drawing/2014/main" id="{4A7F1E94-CE1E-4F03-9047-2FF6A8E5104C}"/>
              </a:ext>
            </a:extLst>
          </p:cNvPr>
          <p:cNvSpPr txBox="1"/>
          <p:nvPr/>
        </p:nvSpPr>
        <p:spPr>
          <a:xfrm>
            <a:off x="8325825" y="4694686"/>
            <a:ext cx="1062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700" ker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TIMED OUT?</a:t>
            </a:r>
            <a:endParaRPr sz="700" ker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cxnSp>
        <p:nvCxnSpPr>
          <p:cNvPr id="51" name="Google Shape;18602;p1254">
            <a:extLst>
              <a:ext uri="{FF2B5EF4-FFF2-40B4-BE49-F238E27FC236}">
                <a16:creationId xmlns:a16="http://schemas.microsoft.com/office/drawing/2014/main" id="{060735C4-4928-45B6-835B-1CC0862823AF}"/>
              </a:ext>
            </a:extLst>
          </p:cNvPr>
          <p:cNvCxnSpPr>
            <a:stCxn id="24" idx="2"/>
          </p:cNvCxnSpPr>
          <p:nvPr/>
        </p:nvCxnSpPr>
        <p:spPr>
          <a:xfrm rot="5400000" flipH="1">
            <a:off x="7494676" y="2880961"/>
            <a:ext cx="884400" cy="2669700"/>
          </a:xfrm>
          <a:prstGeom prst="bentConnector4">
            <a:avLst>
              <a:gd name="adj1" fmla="val -31415"/>
              <a:gd name="adj2" fmla="val 82957"/>
            </a:avLst>
          </a:prstGeom>
          <a:noFill/>
          <a:ln w="9525" cap="flat" cmpd="sng">
            <a:solidFill>
              <a:srgbClr val="00ED64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2" name="Google Shape;18603;p1254">
            <a:extLst>
              <a:ext uri="{FF2B5EF4-FFF2-40B4-BE49-F238E27FC236}">
                <a16:creationId xmlns:a16="http://schemas.microsoft.com/office/drawing/2014/main" id="{EC37CFBD-7C72-4421-A4A2-0DB07DB5C310}"/>
              </a:ext>
            </a:extLst>
          </p:cNvPr>
          <p:cNvSpPr txBox="1">
            <a:spLocks/>
          </p:cNvSpPr>
          <p:nvPr/>
        </p:nvSpPr>
        <p:spPr>
          <a:xfrm>
            <a:off x="2696234" y="4752975"/>
            <a:ext cx="14541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erif JP"/>
              <a:buNone/>
              <a:defRPr sz="2800" b="0" i="0" u="none" strike="noStrike" cap="none">
                <a:solidFill>
                  <a:schemeClr val="dk1"/>
                </a:solidFill>
                <a:latin typeface="Noto Serif JP"/>
                <a:ea typeface="Noto Serif JP"/>
                <a:cs typeface="Noto Serif JP"/>
                <a:sym typeface="Noto Serif J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E2B"/>
              </a:buClr>
              <a:buSzPts val="2800"/>
              <a:buFont typeface="Noto Serif JP"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exend Deca"/>
              </a:rPr>
              <a:t>Backend database</a:t>
            </a: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exend Deca Medium"/>
            </a:endParaRPr>
          </a:p>
        </p:txBody>
      </p:sp>
      <p:sp>
        <p:nvSpPr>
          <p:cNvPr id="53" name="Google Shape;18604;p1254">
            <a:extLst>
              <a:ext uri="{FF2B5EF4-FFF2-40B4-BE49-F238E27FC236}">
                <a16:creationId xmlns:a16="http://schemas.microsoft.com/office/drawing/2014/main" id="{1FDC2B4A-D49F-49E5-8FCD-0E0F7AA36424}"/>
              </a:ext>
            </a:extLst>
          </p:cNvPr>
          <p:cNvSpPr txBox="1"/>
          <p:nvPr/>
        </p:nvSpPr>
        <p:spPr>
          <a:xfrm>
            <a:off x="3403183" y="3335957"/>
            <a:ext cx="1062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700" ker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WRITE CONFLICTS?</a:t>
            </a:r>
            <a:endParaRPr sz="700" ker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cxnSp>
        <p:nvCxnSpPr>
          <p:cNvPr id="54" name="Google Shape;18605;p1254">
            <a:extLst>
              <a:ext uri="{FF2B5EF4-FFF2-40B4-BE49-F238E27FC236}">
                <a16:creationId xmlns:a16="http://schemas.microsoft.com/office/drawing/2014/main" id="{A0FC2963-7257-4BB6-808E-0366FE373848}"/>
              </a:ext>
            </a:extLst>
          </p:cNvPr>
          <p:cNvCxnSpPr>
            <a:cxnSpLocks/>
          </p:cNvCxnSpPr>
          <p:nvPr/>
        </p:nvCxnSpPr>
        <p:spPr>
          <a:xfrm>
            <a:off x="5467356" y="3886853"/>
            <a:ext cx="2400" cy="32190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5" name="Google Shape;18606;p1254">
            <a:extLst>
              <a:ext uri="{FF2B5EF4-FFF2-40B4-BE49-F238E27FC236}">
                <a16:creationId xmlns:a16="http://schemas.microsoft.com/office/drawing/2014/main" id="{90030CB9-C5A7-43B5-AF98-8BB73194B4BC}"/>
              </a:ext>
            </a:extLst>
          </p:cNvPr>
          <p:cNvCxnSpPr>
            <a:cxnSpLocks/>
          </p:cNvCxnSpPr>
          <p:nvPr/>
        </p:nvCxnSpPr>
        <p:spPr>
          <a:xfrm>
            <a:off x="5646003" y="3886853"/>
            <a:ext cx="2400" cy="32190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" name="Google Shape;18607;p1254">
            <a:extLst>
              <a:ext uri="{FF2B5EF4-FFF2-40B4-BE49-F238E27FC236}">
                <a16:creationId xmlns:a16="http://schemas.microsoft.com/office/drawing/2014/main" id="{5C882B60-85FE-49D1-9E15-FE830776C766}"/>
              </a:ext>
            </a:extLst>
          </p:cNvPr>
          <p:cNvCxnSpPr>
            <a:cxnSpLocks/>
          </p:cNvCxnSpPr>
          <p:nvPr/>
        </p:nvCxnSpPr>
        <p:spPr>
          <a:xfrm>
            <a:off x="5288709" y="3886853"/>
            <a:ext cx="2400" cy="32190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7" name="Google Shape;18608;p1254">
            <a:extLst>
              <a:ext uri="{FF2B5EF4-FFF2-40B4-BE49-F238E27FC236}">
                <a16:creationId xmlns:a16="http://schemas.microsoft.com/office/drawing/2014/main" id="{0DE6AA91-1E81-41B0-93C3-EC6740E29143}"/>
              </a:ext>
            </a:extLst>
          </p:cNvPr>
          <p:cNvCxnSpPr>
            <a:cxnSpLocks/>
          </p:cNvCxnSpPr>
          <p:nvPr/>
        </p:nvCxnSpPr>
        <p:spPr>
          <a:xfrm>
            <a:off x="5110063" y="3886853"/>
            <a:ext cx="2400" cy="32190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" name="Google Shape;18609;p1254">
            <a:extLst>
              <a:ext uri="{FF2B5EF4-FFF2-40B4-BE49-F238E27FC236}">
                <a16:creationId xmlns:a16="http://schemas.microsoft.com/office/drawing/2014/main" id="{62998AED-6111-48D6-84A9-51DC3B8D6C33}"/>
              </a:ext>
            </a:extLst>
          </p:cNvPr>
          <p:cNvCxnSpPr>
            <a:cxnSpLocks/>
          </p:cNvCxnSpPr>
          <p:nvPr/>
        </p:nvCxnSpPr>
        <p:spPr>
          <a:xfrm>
            <a:off x="7685600" y="2850791"/>
            <a:ext cx="0" cy="40020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59" name="Google Shape;18610;p1254">
            <a:extLst>
              <a:ext uri="{FF2B5EF4-FFF2-40B4-BE49-F238E27FC236}">
                <a16:creationId xmlns:a16="http://schemas.microsoft.com/office/drawing/2014/main" id="{3A69790E-55F0-47F7-8643-E1A7C303D0E7}"/>
              </a:ext>
            </a:extLst>
          </p:cNvPr>
          <p:cNvCxnSpPr>
            <a:cxnSpLocks/>
          </p:cNvCxnSpPr>
          <p:nvPr/>
        </p:nvCxnSpPr>
        <p:spPr>
          <a:xfrm>
            <a:off x="7541500" y="2850791"/>
            <a:ext cx="0" cy="40020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60" name="Google Shape;18611;p1254">
            <a:extLst>
              <a:ext uri="{FF2B5EF4-FFF2-40B4-BE49-F238E27FC236}">
                <a16:creationId xmlns:a16="http://schemas.microsoft.com/office/drawing/2014/main" id="{CC031151-B441-4B65-830E-CEADD9B45726}"/>
              </a:ext>
            </a:extLst>
          </p:cNvPr>
          <p:cNvCxnSpPr>
            <a:cxnSpLocks/>
          </p:cNvCxnSpPr>
          <p:nvPr/>
        </p:nvCxnSpPr>
        <p:spPr>
          <a:xfrm>
            <a:off x="8117900" y="2850791"/>
            <a:ext cx="0" cy="40020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61" name="Google Shape;18612;p1254">
            <a:extLst>
              <a:ext uri="{FF2B5EF4-FFF2-40B4-BE49-F238E27FC236}">
                <a16:creationId xmlns:a16="http://schemas.microsoft.com/office/drawing/2014/main" id="{4B8FAE4D-74CD-4846-BF43-D2B0ECA3579B}"/>
              </a:ext>
            </a:extLst>
          </p:cNvPr>
          <p:cNvCxnSpPr>
            <a:cxnSpLocks/>
          </p:cNvCxnSpPr>
          <p:nvPr/>
        </p:nvCxnSpPr>
        <p:spPr>
          <a:xfrm>
            <a:off x="7973800" y="2850791"/>
            <a:ext cx="0" cy="40020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62" name="Google Shape;18613;p1254">
            <a:extLst>
              <a:ext uri="{FF2B5EF4-FFF2-40B4-BE49-F238E27FC236}">
                <a16:creationId xmlns:a16="http://schemas.microsoft.com/office/drawing/2014/main" id="{2C1A8031-8CA1-419F-AD0E-CB0B25D1E828}"/>
              </a:ext>
            </a:extLst>
          </p:cNvPr>
          <p:cNvCxnSpPr>
            <a:cxnSpLocks/>
          </p:cNvCxnSpPr>
          <p:nvPr/>
        </p:nvCxnSpPr>
        <p:spPr>
          <a:xfrm>
            <a:off x="7975600" y="3652856"/>
            <a:ext cx="0" cy="40020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63" name="Google Shape;18614;p1254">
            <a:extLst>
              <a:ext uri="{FF2B5EF4-FFF2-40B4-BE49-F238E27FC236}">
                <a16:creationId xmlns:a16="http://schemas.microsoft.com/office/drawing/2014/main" id="{58BBD7F7-518F-41B0-91E0-E528F0062F61}"/>
              </a:ext>
            </a:extLst>
          </p:cNvPr>
          <p:cNvCxnSpPr>
            <a:cxnSpLocks/>
          </p:cNvCxnSpPr>
          <p:nvPr/>
        </p:nvCxnSpPr>
        <p:spPr>
          <a:xfrm>
            <a:off x="8101675" y="3652856"/>
            <a:ext cx="0" cy="40020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64" name="Google Shape;18615;p1254">
            <a:extLst>
              <a:ext uri="{FF2B5EF4-FFF2-40B4-BE49-F238E27FC236}">
                <a16:creationId xmlns:a16="http://schemas.microsoft.com/office/drawing/2014/main" id="{8738D95B-BEDC-4A70-8EA3-B9BD50F14EEC}"/>
              </a:ext>
            </a:extLst>
          </p:cNvPr>
          <p:cNvCxnSpPr>
            <a:cxnSpLocks/>
          </p:cNvCxnSpPr>
          <p:nvPr/>
        </p:nvCxnSpPr>
        <p:spPr>
          <a:xfrm>
            <a:off x="7591350" y="3652856"/>
            <a:ext cx="0" cy="40020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65" name="Google Shape;18616;p1254">
            <a:extLst>
              <a:ext uri="{FF2B5EF4-FFF2-40B4-BE49-F238E27FC236}">
                <a16:creationId xmlns:a16="http://schemas.microsoft.com/office/drawing/2014/main" id="{323C3A9A-1B07-4578-8DE5-DB9F50E7BF20}"/>
              </a:ext>
            </a:extLst>
          </p:cNvPr>
          <p:cNvCxnSpPr>
            <a:cxnSpLocks/>
          </p:cNvCxnSpPr>
          <p:nvPr/>
        </p:nvCxnSpPr>
        <p:spPr>
          <a:xfrm>
            <a:off x="7717425" y="3652856"/>
            <a:ext cx="0" cy="40020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66" name="Google Shape;18617;p1254">
            <a:extLst>
              <a:ext uri="{FF2B5EF4-FFF2-40B4-BE49-F238E27FC236}">
                <a16:creationId xmlns:a16="http://schemas.microsoft.com/office/drawing/2014/main" id="{38B801B2-318E-4235-ADA5-00F8839221E2}"/>
              </a:ext>
            </a:extLst>
          </p:cNvPr>
          <p:cNvCxnSpPr>
            <a:cxnSpLocks/>
          </p:cNvCxnSpPr>
          <p:nvPr/>
        </p:nvCxnSpPr>
        <p:spPr>
          <a:xfrm>
            <a:off x="7973794" y="4658011"/>
            <a:ext cx="0" cy="40200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67" name="Google Shape;18618;p1254">
            <a:extLst>
              <a:ext uri="{FF2B5EF4-FFF2-40B4-BE49-F238E27FC236}">
                <a16:creationId xmlns:a16="http://schemas.microsoft.com/office/drawing/2014/main" id="{9C54485A-7C34-493E-9F5F-8082D1FCC0D2}"/>
              </a:ext>
            </a:extLst>
          </p:cNvPr>
          <p:cNvCxnSpPr>
            <a:cxnSpLocks/>
          </p:cNvCxnSpPr>
          <p:nvPr/>
        </p:nvCxnSpPr>
        <p:spPr>
          <a:xfrm>
            <a:off x="8101669" y="4658011"/>
            <a:ext cx="0" cy="40200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68" name="Google Shape;18619;p1254">
            <a:extLst>
              <a:ext uri="{FF2B5EF4-FFF2-40B4-BE49-F238E27FC236}">
                <a16:creationId xmlns:a16="http://schemas.microsoft.com/office/drawing/2014/main" id="{6996E8F7-22F3-4EC5-A454-1851648D2165}"/>
              </a:ext>
            </a:extLst>
          </p:cNvPr>
          <p:cNvCxnSpPr>
            <a:cxnSpLocks/>
          </p:cNvCxnSpPr>
          <p:nvPr/>
        </p:nvCxnSpPr>
        <p:spPr>
          <a:xfrm>
            <a:off x="7591936" y="4658011"/>
            <a:ext cx="0" cy="40200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69" name="Google Shape;18620;p1254">
            <a:extLst>
              <a:ext uri="{FF2B5EF4-FFF2-40B4-BE49-F238E27FC236}">
                <a16:creationId xmlns:a16="http://schemas.microsoft.com/office/drawing/2014/main" id="{B05E1D29-0664-425D-ACB3-FCD6A00DB77D}"/>
              </a:ext>
            </a:extLst>
          </p:cNvPr>
          <p:cNvCxnSpPr>
            <a:cxnSpLocks/>
          </p:cNvCxnSpPr>
          <p:nvPr/>
        </p:nvCxnSpPr>
        <p:spPr>
          <a:xfrm>
            <a:off x="7719811" y="4658011"/>
            <a:ext cx="0" cy="40200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sm" len="sm"/>
            <a:tailEnd type="none" w="sm" len="sm"/>
          </a:ln>
        </p:spPr>
      </p:cxnSp>
      <p:pic>
        <p:nvPicPr>
          <p:cNvPr id="70" name="Google Shape;18621;p1254">
            <a:extLst>
              <a:ext uri="{FF2B5EF4-FFF2-40B4-BE49-F238E27FC236}">
                <a16:creationId xmlns:a16="http://schemas.microsoft.com/office/drawing/2014/main" id="{CB9BAB89-7941-4C0A-8F6C-D50CE83837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6189" y="4259154"/>
            <a:ext cx="518683" cy="60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18622;p1254">
            <a:extLst>
              <a:ext uri="{FF2B5EF4-FFF2-40B4-BE49-F238E27FC236}">
                <a16:creationId xmlns:a16="http://schemas.microsoft.com/office/drawing/2014/main" id="{9CF2D1ED-C6CF-44BE-B780-76D2CA69D58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122" y="2317420"/>
            <a:ext cx="735805" cy="125581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18623;p1254">
            <a:extLst>
              <a:ext uri="{FF2B5EF4-FFF2-40B4-BE49-F238E27FC236}">
                <a16:creationId xmlns:a16="http://schemas.microsoft.com/office/drawing/2014/main" id="{A5E78EC8-6DAB-4D73-BAC8-A9E0B8DEE2E3}"/>
              </a:ext>
            </a:extLst>
          </p:cNvPr>
          <p:cNvSpPr txBox="1">
            <a:spLocks/>
          </p:cNvSpPr>
          <p:nvPr/>
        </p:nvSpPr>
        <p:spPr>
          <a:xfrm>
            <a:off x="2714550" y="2478041"/>
            <a:ext cx="11982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erif JP"/>
              <a:buNone/>
              <a:defRPr sz="2800" b="0" i="0" u="none" strike="noStrike" cap="none">
                <a:solidFill>
                  <a:schemeClr val="dk1"/>
                </a:solidFill>
                <a:latin typeface="Noto Serif JP"/>
                <a:ea typeface="Noto Serif JP"/>
                <a:cs typeface="Noto Serif JP"/>
                <a:sym typeface="Noto Serif J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E2B"/>
              </a:buClr>
              <a:buSzPts val="2800"/>
              <a:buFont typeface="Noto Serif JP"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exend Deca"/>
              </a:rPr>
              <a:t>Mobile devices with local data </a:t>
            </a: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exend Deca Light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B3CE0CB-2050-46D3-AB33-3925937406A7}"/>
              </a:ext>
            </a:extLst>
          </p:cNvPr>
          <p:cNvSpPr txBox="1"/>
          <p:nvPr/>
        </p:nvSpPr>
        <p:spPr>
          <a:xfrm>
            <a:off x="230281" y="6123543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@LuceCarter1 </a:t>
            </a:r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422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629;p1255">
            <a:extLst>
              <a:ext uri="{FF2B5EF4-FFF2-40B4-BE49-F238E27FC236}">
                <a16:creationId xmlns:a16="http://schemas.microsoft.com/office/drawing/2014/main" id="{9C5477CD-CC57-4894-816D-B94EBE7DE6E6}"/>
              </a:ext>
            </a:extLst>
          </p:cNvPr>
          <p:cNvSpPr txBox="1">
            <a:spLocks/>
          </p:cNvSpPr>
          <p:nvPr/>
        </p:nvSpPr>
        <p:spPr>
          <a:xfrm>
            <a:off x="8625447" y="3273189"/>
            <a:ext cx="2166837" cy="792360"/>
          </a:xfrm>
          <a:prstGeom prst="rect">
            <a:avLst/>
          </a:prstGeom>
        </p:spPr>
        <p:txBody>
          <a:bodyPr spcFirstLastPara="1" vert="horz" wrap="square" lIns="0" tIns="0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>
                <a:solidFill>
                  <a:schemeClr val="lt1"/>
                </a:solidFill>
                <a:sym typeface="Lexend Deca Light"/>
              </a:rPr>
              <a:t>Without real-time data connectivity, teams are left in the dark and business insights are inaccurate.</a:t>
            </a:r>
          </a:p>
        </p:txBody>
      </p:sp>
      <p:sp>
        <p:nvSpPr>
          <p:cNvPr id="4" name="Google Shape;18630;p1255">
            <a:extLst>
              <a:ext uri="{FF2B5EF4-FFF2-40B4-BE49-F238E27FC236}">
                <a16:creationId xmlns:a16="http://schemas.microsoft.com/office/drawing/2014/main" id="{F2528523-22A2-4D54-916F-91142B206C37}"/>
              </a:ext>
            </a:extLst>
          </p:cNvPr>
          <p:cNvSpPr txBox="1">
            <a:spLocks/>
          </p:cNvSpPr>
          <p:nvPr/>
        </p:nvSpPr>
        <p:spPr>
          <a:xfrm>
            <a:off x="8625447" y="2606069"/>
            <a:ext cx="1778393" cy="424298"/>
          </a:xfrm>
          <a:prstGeom prst="rect">
            <a:avLst/>
          </a:prstGeom>
        </p:spPr>
        <p:txBody>
          <a:bodyPr spcFirstLastPara="1" vert="horz" wrap="square" lIns="0" tIns="0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GB" sz="2000">
                <a:solidFill>
                  <a:srgbClr val="00ED64"/>
                </a:solidFill>
                <a:sym typeface="Lexend Deca"/>
              </a:rPr>
              <a:t>Data is siloed</a:t>
            </a:r>
          </a:p>
        </p:txBody>
      </p:sp>
      <p:sp>
        <p:nvSpPr>
          <p:cNvPr id="5" name="Google Shape;18631;p1255">
            <a:extLst>
              <a:ext uri="{FF2B5EF4-FFF2-40B4-BE49-F238E27FC236}">
                <a16:creationId xmlns:a16="http://schemas.microsoft.com/office/drawing/2014/main" id="{4F3A9F97-70EF-4156-AE30-5378C671A426}"/>
              </a:ext>
            </a:extLst>
          </p:cNvPr>
          <p:cNvSpPr txBox="1">
            <a:spLocks/>
          </p:cNvSpPr>
          <p:nvPr/>
        </p:nvSpPr>
        <p:spPr>
          <a:xfrm>
            <a:off x="5346079" y="3272509"/>
            <a:ext cx="2505089" cy="792360"/>
          </a:xfrm>
          <a:prstGeom prst="rect">
            <a:avLst/>
          </a:prstGeom>
        </p:spPr>
        <p:txBody>
          <a:bodyPr spcFirstLastPara="1" vert="horz" wrap="square" lIns="0" tIns="0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>
                <a:solidFill>
                  <a:schemeClr val="lt1"/>
                </a:solidFill>
                <a:sym typeface="Lexend Deca Light"/>
              </a:rPr>
              <a:t>Teams spend time reinventing the wheel – and maintaining this code – instead of innovating proprietary technology.</a:t>
            </a:r>
          </a:p>
        </p:txBody>
      </p:sp>
      <p:sp>
        <p:nvSpPr>
          <p:cNvPr id="6" name="Google Shape;18632;p1255">
            <a:extLst>
              <a:ext uri="{FF2B5EF4-FFF2-40B4-BE49-F238E27FC236}">
                <a16:creationId xmlns:a16="http://schemas.microsoft.com/office/drawing/2014/main" id="{571FE202-ACE0-4320-A16D-40175DDA562F}"/>
              </a:ext>
            </a:extLst>
          </p:cNvPr>
          <p:cNvSpPr txBox="1">
            <a:spLocks/>
          </p:cNvSpPr>
          <p:nvPr/>
        </p:nvSpPr>
        <p:spPr>
          <a:xfrm>
            <a:off x="5346079" y="2606068"/>
            <a:ext cx="2561803" cy="320833"/>
          </a:xfrm>
          <a:prstGeom prst="rect">
            <a:avLst/>
          </a:prstGeom>
        </p:spPr>
        <p:txBody>
          <a:bodyPr spcFirstLastPara="1" vert="horz" wrap="square" lIns="0" tIns="0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GB" sz="2000">
                <a:solidFill>
                  <a:srgbClr val="00ED64"/>
                </a:solidFill>
                <a:sym typeface="Lexend Deca"/>
              </a:rPr>
              <a:t>Resources are wasted</a:t>
            </a:r>
          </a:p>
        </p:txBody>
      </p:sp>
      <p:sp>
        <p:nvSpPr>
          <p:cNvPr id="7" name="Google Shape;18633;p1255">
            <a:extLst>
              <a:ext uri="{FF2B5EF4-FFF2-40B4-BE49-F238E27FC236}">
                <a16:creationId xmlns:a16="http://schemas.microsoft.com/office/drawing/2014/main" id="{923CE1D3-F748-4509-B661-F600DD200AB6}"/>
              </a:ext>
            </a:extLst>
          </p:cNvPr>
          <p:cNvSpPr txBox="1">
            <a:spLocks/>
          </p:cNvSpPr>
          <p:nvPr/>
        </p:nvSpPr>
        <p:spPr>
          <a:xfrm>
            <a:off x="2484049" y="3272509"/>
            <a:ext cx="2166837" cy="792360"/>
          </a:xfrm>
          <a:prstGeom prst="rect">
            <a:avLst/>
          </a:prstGeom>
        </p:spPr>
        <p:txBody>
          <a:bodyPr spcFirstLastPara="1" vert="horz" wrap="square" lIns="0" tIns="0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>
                <a:solidFill>
                  <a:schemeClr val="lt1"/>
                </a:solidFill>
                <a:sym typeface="Lexend Deca Light"/>
              </a:rPr>
              <a:t>A subpar user experience pushes users to alternative solutions, thwarting business goals.</a:t>
            </a:r>
          </a:p>
        </p:txBody>
      </p:sp>
      <p:sp>
        <p:nvSpPr>
          <p:cNvPr id="8" name="Google Shape;18634;p1255">
            <a:extLst>
              <a:ext uri="{FF2B5EF4-FFF2-40B4-BE49-F238E27FC236}">
                <a16:creationId xmlns:a16="http://schemas.microsoft.com/office/drawing/2014/main" id="{88290DF4-09C6-4130-A7B9-BC3695360C2C}"/>
              </a:ext>
            </a:extLst>
          </p:cNvPr>
          <p:cNvSpPr txBox="1">
            <a:spLocks/>
          </p:cNvSpPr>
          <p:nvPr/>
        </p:nvSpPr>
        <p:spPr>
          <a:xfrm>
            <a:off x="2604674" y="2606069"/>
            <a:ext cx="2282285" cy="424298"/>
          </a:xfrm>
          <a:prstGeom prst="rect">
            <a:avLst/>
          </a:prstGeom>
        </p:spPr>
        <p:txBody>
          <a:bodyPr spcFirstLastPara="1" vert="horz" wrap="square" lIns="0" tIns="0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GB" sz="2000">
                <a:solidFill>
                  <a:srgbClr val="00ED64"/>
                </a:solidFill>
                <a:sym typeface="Lexend Deca"/>
              </a:rPr>
              <a:t>Goals are missed </a:t>
            </a:r>
          </a:p>
        </p:txBody>
      </p:sp>
      <p:pic>
        <p:nvPicPr>
          <p:cNvPr id="9" name="Google Shape;18635;p1255">
            <a:extLst>
              <a:ext uri="{FF2B5EF4-FFF2-40B4-BE49-F238E27FC236}">
                <a16:creationId xmlns:a16="http://schemas.microsoft.com/office/drawing/2014/main" id="{B1D7B070-7E91-4265-A46C-891627D54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389" y="4558898"/>
            <a:ext cx="700381" cy="81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636;p1255">
            <a:extLst>
              <a:ext uri="{FF2B5EF4-FFF2-40B4-BE49-F238E27FC236}">
                <a16:creationId xmlns:a16="http://schemas.microsoft.com/office/drawing/2014/main" id="{9A1A6D72-A9F2-4D64-A388-1069CF1FC63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322" y="1387804"/>
            <a:ext cx="993562" cy="16957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8637;p1255">
            <a:extLst>
              <a:ext uri="{FF2B5EF4-FFF2-40B4-BE49-F238E27FC236}">
                <a16:creationId xmlns:a16="http://schemas.microsoft.com/office/drawing/2014/main" id="{DA03F678-97E8-40C5-9E3E-9BE449B0E66F}"/>
              </a:ext>
            </a:extLst>
          </p:cNvPr>
          <p:cNvSpPr txBox="1">
            <a:spLocks/>
          </p:cNvSpPr>
          <p:nvPr/>
        </p:nvSpPr>
        <p:spPr>
          <a:xfrm>
            <a:off x="754350" y="391549"/>
            <a:ext cx="10309992" cy="7587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3200">
                <a:solidFill>
                  <a:schemeClr val="accent4"/>
                </a:solidFill>
              </a:rPr>
              <a:t>Reinventing the wheel is risky</a:t>
            </a:r>
          </a:p>
        </p:txBody>
      </p:sp>
      <p:pic>
        <p:nvPicPr>
          <p:cNvPr id="12" name="Google Shape;18638;p1255">
            <a:extLst>
              <a:ext uri="{FF2B5EF4-FFF2-40B4-BE49-F238E27FC236}">
                <a16:creationId xmlns:a16="http://schemas.microsoft.com/office/drawing/2014/main" id="{1018BC7E-DCCE-4BE7-97A5-8CDCCFF2F6B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9504" y="1971988"/>
            <a:ext cx="478804" cy="478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8639;p1255">
            <a:extLst>
              <a:ext uri="{FF2B5EF4-FFF2-40B4-BE49-F238E27FC236}">
                <a16:creationId xmlns:a16="http://schemas.microsoft.com/office/drawing/2014/main" id="{901432A6-523D-4A5E-8EC3-05BDDE7B656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7751" y="1971987"/>
            <a:ext cx="478804" cy="478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8640;p1255">
            <a:extLst>
              <a:ext uri="{FF2B5EF4-FFF2-40B4-BE49-F238E27FC236}">
                <a16:creationId xmlns:a16="http://schemas.microsoft.com/office/drawing/2014/main" id="{DCA0B724-7797-44AD-8031-7E5FF801932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30061" y="1971987"/>
            <a:ext cx="478804" cy="47881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D8A07E-E301-4D84-BE19-76BEEBB6864B}"/>
              </a:ext>
            </a:extLst>
          </p:cNvPr>
          <p:cNvSpPr txBox="1"/>
          <p:nvPr/>
        </p:nvSpPr>
        <p:spPr>
          <a:xfrm>
            <a:off x="230281" y="6123543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@LuceCarter1 </a:t>
            </a:r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87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18646;p1256">
            <a:extLst>
              <a:ext uri="{FF2B5EF4-FFF2-40B4-BE49-F238E27FC236}">
                <a16:creationId xmlns:a16="http://schemas.microsoft.com/office/drawing/2014/main" id="{39EBC6B0-AEE9-494D-B9EE-3F0FE7606034}"/>
              </a:ext>
            </a:extLst>
          </p:cNvPr>
          <p:cNvSpPr txBox="1">
            <a:spLocks/>
          </p:cNvSpPr>
          <p:nvPr/>
        </p:nvSpPr>
        <p:spPr>
          <a:xfrm>
            <a:off x="374700" y="271775"/>
            <a:ext cx="8198100" cy="573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3200">
                <a:solidFill>
                  <a:schemeClr val="accent4"/>
                </a:solidFill>
              </a:rPr>
              <a:t>MongoDB is the </a:t>
            </a:r>
            <a:r>
              <a:rPr lang="en-GB" sz="3200">
                <a:solidFill>
                  <a:srgbClr val="92D050"/>
                </a:solidFill>
              </a:rPr>
              <a:t>easiest</a:t>
            </a:r>
            <a:r>
              <a:rPr lang="en-GB" sz="3200">
                <a:solidFill>
                  <a:schemeClr val="accent4"/>
                </a:solidFill>
              </a:rPr>
              <a:t> way to build &amp; scale mobile apps</a:t>
            </a:r>
          </a:p>
        </p:txBody>
      </p:sp>
      <p:pic>
        <p:nvPicPr>
          <p:cNvPr id="50" name="Google Shape;18649;p1256">
            <a:extLst>
              <a:ext uri="{FF2B5EF4-FFF2-40B4-BE49-F238E27FC236}">
                <a16:creationId xmlns:a16="http://schemas.microsoft.com/office/drawing/2014/main" id="{473F389B-92F4-4861-A464-5EF8066CD71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4627" y="1681637"/>
            <a:ext cx="1218245" cy="213459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18650;p1256">
            <a:extLst>
              <a:ext uri="{FF2B5EF4-FFF2-40B4-BE49-F238E27FC236}">
                <a16:creationId xmlns:a16="http://schemas.microsoft.com/office/drawing/2014/main" id="{4ED9E9F9-320C-4FFA-8487-A213F6F2C48E}"/>
              </a:ext>
            </a:extLst>
          </p:cNvPr>
          <p:cNvSpPr txBox="1">
            <a:spLocks/>
          </p:cNvSpPr>
          <p:nvPr/>
        </p:nvSpPr>
        <p:spPr>
          <a:xfrm>
            <a:off x="7574881" y="2209660"/>
            <a:ext cx="2139000" cy="314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GB" sz="1600">
                <a:solidFill>
                  <a:schemeClr val="tx1"/>
                </a:solidFill>
                <a:sym typeface="Lexend Deca"/>
              </a:rPr>
              <a:t>Atlas Device Sync 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GB" sz="1600">
                <a:solidFill>
                  <a:schemeClr val="tx1"/>
                </a:solidFill>
                <a:sym typeface="Lexend Deca Light"/>
              </a:rPr>
              <a:t>Out-of-the-box device-cloud synchronization</a:t>
            </a:r>
          </a:p>
        </p:txBody>
      </p:sp>
      <p:sp>
        <p:nvSpPr>
          <p:cNvPr id="52" name="Google Shape;18651;p1256">
            <a:extLst>
              <a:ext uri="{FF2B5EF4-FFF2-40B4-BE49-F238E27FC236}">
                <a16:creationId xmlns:a16="http://schemas.microsoft.com/office/drawing/2014/main" id="{345FA7F7-4700-4248-9B6A-9C06C1247E72}"/>
              </a:ext>
            </a:extLst>
          </p:cNvPr>
          <p:cNvSpPr txBox="1">
            <a:spLocks/>
          </p:cNvSpPr>
          <p:nvPr/>
        </p:nvSpPr>
        <p:spPr>
          <a:xfrm>
            <a:off x="4033393" y="4907285"/>
            <a:ext cx="1917300" cy="784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GB" sz="1400">
                <a:solidFill>
                  <a:schemeClr val="tx1"/>
                </a:solidFill>
                <a:sym typeface="Lexend Deca"/>
              </a:rPr>
              <a:t>Atlas 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GB" sz="1400">
                <a:solidFill>
                  <a:schemeClr val="tx1"/>
                </a:solidFill>
                <a:sym typeface="Lexend Deca Light"/>
              </a:rPr>
              <a:t>The leading 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GB" sz="1400">
                <a:solidFill>
                  <a:schemeClr val="tx1"/>
                </a:solidFill>
                <a:sym typeface="Lexend Deca Light"/>
              </a:rPr>
              <a:t>Developer Data Platform</a:t>
            </a:r>
            <a:r>
              <a:rPr lang="en-GB" sz="1400" b="1">
                <a:solidFill>
                  <a:schemeClr val="tx1"/>
                </a:solidFill>
                <a:sym typeface="Lexend Deca"/>
              </a:rPr>
              <a:t> 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GB" sz="1400">
                <a:solidFill>
                  <a:schemeClr val="tx1"/>
                </a:solidFill>
                <a:sym typeface="Lexend Deca Light"/>
              </a:rPr>
              <a:t>on the cloud</a:t>
            </a:r>
          </a:p>
        </p:txBody>
      </p:sp>
      <p:sp>
        <p:nvSpPr>
          <p:cNvPr id="53" name="Google Shape;18652;p1256">
            <a:extLst>
              <a:ext uri="{FF2B5EF4-FFF2-40B4-BE49-F238E27FC236}">
                <a16:creationId xmlns:a16="http://schemas.microsoft.com/office/drawing/2014/main" id="{038EF9E6-E851-4EF3-BA3D-B8B79452182A}"/>
              </a:ext>
            </a:extLst>
          </p:cNvPr>
          <p:cNvSpPr txBox="1">
            <a:spLocks/>
          </p:cNvSpPr>
          <p:nvPr/>
        </p:nvSpPr>
        <p:spPr>
          <a:xfrm>
            <a:off x="960505" y="2106689"/>
            <a:ext cx="2326680" cy="59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GB" sz="1600">
                <a:solidFill>
                  <a:schemeClr val="tx1"/>
                </a:solidFill>
                <a:sym typeface="Lexend Deca"/>
              </a:rPr>
              <a:t>Realm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GB" sz="1600">
                <a:solidFill>
                  <a:schemeClr val="tx1"/>
                </a:solidFill>
                <a:sym typeface="Lexend Deca Light"/>
              </a:rPr>
              <a:t>Mobile-optimized data store</a:t>
            </a:r>
          </a:p>
        </p:txBody>
      </p:sp>
      <p:cxnSp>
        <p:nvCxnSpPr>
          <p:cNvPr id="54" name="Google Shape;18653;p1256">
            <a:extLst>
              <a:ext uri="{FF2B5EF4-FFF2-40B4-BE49-F238E27FC236}">
                <a16:creationId xmlns:a16="http://schemas.microsoft.com/office/drawing/2014/main" id="{D745C677-0E1E-4763-86B0-85B8925A5C93}"/>
              </a:ext>
            </a:extLst>
          </p:cNvPr>
          <p:cNvCxnSpPr/>
          <p:nvPr/>
        </p:nvCxnSpPr>
        <p:spPr>
          <a:xfrm>
            <a:off x="5242631" y="2974823"/>
            <a:ext cx="1716600" cy="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55" name="Google Shape;18654;p1256">
            <a:extLst>
              <a:ext uri="{FF2B5EF4-FFF2-40B4-BE49-F238E27FC236}">
                <a16:creationId xmlns:a16="http://schemas.microsoft.com/office/drawing/2014/main" id="{5C446FA7-121D-4B82-9E9A-FF3C1FD31750}"/>
              </a:ext>
            </a:extLst>
          </p:cNvPr>
          <p:cNvCxnSpPr>
            <a:cxnSpLocks/>
          </p:cNvCxnSpPr>
          <p:nvPr/>
        </p:nvCxnSpPr>
        <p:spPr>
          <a:xfrm rot="10800000">
            <a:off x="6954493" y="2984060"/>
            <a:ext cx="0" cy="32460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56" name="Google Shape;18655;p1256">
            <a:extLst>
              <a:ext uri="{FF2B5EF4-FFF2-40B4-BE49-F238E27FC236}">
                <a16:creationId xmlns:a16="http://schemas.microsoft.com/office/drawing/2014/main" id="{0BA14AC6-0EC9-4D93-8AEC-603EE003CD3E}"/>
              </a:ext>
            </a:extLst>
          </p:cNvPr>
          <p:cNvCxnSpPr/>
          <p:nvPr/>
        </p:nvCxnSpPr>
        <p:spPr>
          <a:xfrm>
            <a:off x="5242631" y="4516910"/>
            <a:ext cx="1716600" cy="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57" name="Google Shape;18656;p1256">
            <a:extLst>
              <a:ext uri="{FF2B5EF4-FFF2-40B4-BE49-F238E27FC236}">
                <a16:creationId xmlns:a16="http://schemas.microsoft.com/office/drawing/2014/main" id="{CCF14F54-8FE1-4528-AE49-E2A845AA32E3}"/>
              </a:ext>
            </a:extLst>
          </p:cNvPr>
          <p:cNvCxnSpPr>
            <a:cxnSpLocks/>
          </p:cNvCxnSpPr>
          <p:nvPr/>
        </p:nvCxnSpPr>
        <p:spPr>
          <a:xfrm>
            <a:off x="6954493" y="4026185"/>
            <a:ext cx="0" cy="49560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oval" w="sm" len="sm"/>
            <a:tailEnd type="none" w="sm" len="sm"/>
          </a:ln>
        </p:spPr>
      </p:cxnSp>
      <p:sp>
        <p:nvSpPr>
          <p:cNvPr id="58" name="Google Shape;18657;p1256">
            <a:extLst>
              <a:ext uri="{FF2B5EF4-FFF2-40B4-BE49-F238E27FC236}">
                <a16:creationId xmlns:a16="http://schemas.microsoft.com/office/drawing/2014/main" id="{7208D16E-1E2C-43D0-9BE4-38E1E47391D2}"/>
              </a:ext>
            </a:extLst>
          </p:cNvPr>
          <p:cNvSpPr txBox="1"/>
          <p:nvPr/>
        </p:nvSpPr>
        <p:spPr>
          <a:xfrm>
            <a:off x="1221518" y="3092460"/>
            <a:ext cx="1642405" cy="13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</a:pPr>
            <a:r>
              <a:rPr lang="en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exend Deca Light"/>
              </a:rPr>
              <a:t>Lightning fast </a:t>
            </a:r>
            <a:endParaRPr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exend Deca Light"/>
            </a:endParaRPr>
          </a:p>
          <a:p>
            <a:pPr lvl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92D050"/>
              </a:buClr>
            </a:pPr>
            <a:r>
              <a:rPr lang="en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exend Deca Light"/>
              </a:rPr>
              <a:t>Super lightweight </a:t>
            </a:r>
            <a:endParaRPr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exend Deca Light"/>
            </a:endParaRPr>
          </a:p>
          <a:p>
            <a:pPr lvl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92D050"/>
              </a:buClr>
            </a:pPr>
            <a:r>
              <a:rPr lang="en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exend Deca Light"/>
              </a:rPr>
              <a:t>No ORM needed </a:t>
            </a:r>
            <a:endParaRPr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exend Deca Light"/>
            </a:endParaRPr>
          </a:p>
          <a:p>
            <a:pPr lvl="0" algn="l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rgbClr val="92D050"/>
              </a:buClr>
            </a:pPr>
            <a:r>
              <a:rPr lang="en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exend Deca Light"/>
              </a:rPr>
              <a:t>No DAO needed</a:t>
            </a:r>
            <a:endParaRPr sz="3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Google Shape;18658;p1256">
            <a:extLst>
              <a:ext uri="{FF2B5EF4-FFF2-40B4-BE49-F238E27FC236}">
                <a16:creationId xmlns:a16="http://schemas.microsoft.com/office/drawing/2014/main" id="{5BC3500B-33CB-4A2A-8FAD-10C77B443B82}"/>
              </a:ext>
            </a:extLst>
          </p:cNvPr>
          <p:cNvSpPr txBox="1"/>
          <p:nvPr/>
        </p:nvSpPr>
        <p:spPr>
          <a:xfrm>
            <a:off x="7627981" y="3560666"/>
            <a:ext cx="2319300" cy="157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exend Deca Light"/>
              </a:rPr>
              <a:t>Dynamic, flexible sync options </a:t>
            </a:r>
            <a:endParaRPr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exend Deca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exend Deca Light"/>
              </a:rPr>
              <a:t>Granular permissions</a:t>
            </a:r>
            <a:endParaRPr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exend Deca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exend Deca Light"/>
              </a:rPr>
              <a:t>Built-in conflict resolution</a:t>
            </a:r>
            <a:endParaRPr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exend Deca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exend Deca Light"/>
              </a:rPr>
              <a:t>Built-in error handling</a:t>
            </a:r>
            <a:endParaRPr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exend Deca Light"/>
            </a:endParaRPr>
          </a:p>
        </p:txBody>
      </p:sp>
      <p:sp>
        <p:nvSpPr>
          <p:cNvPr id="70" name="Google Shape;18659;p1256">
            <a:extLst>
              <a:ext uri="{FF2B5EF4-FFF2-40B4-BE49-F238E27FC236}">
                <a16:creationId xmlns:a16="http://schemas.microsoft.com/office/drawing/2014/main" id="{4B34B81E-3C72-4ADD-96F0-2EF1AC1C0077}"/>
              </a:ext>
            </a:extLst>
          </p:cNvPr>
          <p:cNvSpPr/>
          <p:nvPr/>
        </p:nvSpPr>
        <p:spPr>
          <a:xfrm flipV="1">
            <a:off x="1083467" y="3249660"/>
            <a:ext cx="94970" cy="94970"/>
          </a:xfrm>
          <a:prstGeom prst="ellipse">
            <a:avLst/>
          </a:prstGeom>
          <a:solidFill>
            <a:srgbClr val="00ED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1" name="Google Shape;18660;p1256">
            <a:extLst>
              <a:ext uri="{FF2B5EF4-FFF2-40B4-BE49-F238E27FC236}">
                <a16:creationId xmlns:a16="http://schemas.microsoft.com/office/drawing/2014/main" id="{087B4286-6A24-4189-8260-BAEE35164634}"/>
              </a:ext>
            </a:extLst>
          </p:cNvPr>
          <p:cNvSpPr/>
          <p:nvPr/>
        </p:nvSpPr>
        <p:spPr>
          <a:xfrm flipV="1">
            <a:off x="1076570" y="3560666"/>
            <a:ext cx="94970" cy="94970"/>
          </a:xfrm>
          <a:prstGeom prst="ellipse">
            <a:avLst/>
          </a:prstGeom>
          <a:solidFill>
            <a:srgbClr val="00ED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2" name="Google Shape;18661;p1256">
            <a:extLst>
              <a:ext uri="{FF2B5EF4-FFF2-40B4-BE49-F238E27FC236}">
                <a16:creationId xmlns:a16="http://schemas.microsoft.com/office/drawing/2014/main" id="{9D1B8F24-5152-4C28-94E6-1C14C7256605}"/>
              </a:ext>
            </a:extLst>
          </p:cNvPr>
          <p:cNvSpPr/>
          <p:nvPr/>
        </p:nvSpPr>
        <p:spPr>
          <a:xfrm flipV="1">
            <a:off x="1083467" y="3825240"/>
            <a:ext cx="94970" cy="94970"/>
          </a:xfrm>
          <a:prstGeom prst="ellipse">
            <a:avLst/>
          </a:prstGeom>
          <a:solidFill>
            <a:srgbClr val="00ED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3" name="Google Shape;18662;p1256">
            <a:extLst>
              <a:ext uri="{FF2B5EF4-FFF2-40B4-BE49-F238E27FC236}">
                <a16:creationId xmlns:a16="http://schemas.microsoft.com/office/drawing/2014/main" id="{81ED1B22-26E3-41F9-A686-0FA015CA16DE}"/>
              </a:ext>
            </a:extLst>
          </p:cNvPr>
          <p:cNvSpPr/>
          <p:nvPr/>
        </p:nvSpPr>
        <p:spPr>
          <a:xfrm flipV="1">
            <a:off x="1076570" y="4099671"/>
            <a:ext cx="94970" cy="94970"/>
          </a:xfrm>
          <a:prstGeom prst="ellipse">
            <a:avLst/>
          </a:prstGeom>
          <a:solidFill>
            <a:srgbClr val="00ED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4" name="Google Shape;18659;p1256">
            <a:extLst>
              <a:ext uri="{FF2B5EF4-FFF2-40B4-BE49-F238E27FC236}">
                <a16:creationId xmlns:a16="http://schemas.microsoft.com/office/drawing/2014/main" id="{9C2F627A-15A9-4DC0-8748-3696A49D8C8E}"/>
              </a:ext>
            </a:extLst>
          </p:cNvPr>
          <p:cNvSpPr/>
          <p:nvPr/>
        </p:nvSpPr>
        <p:spPr>
          <a:xfrm flipV="1">
            <a:off x="7479911" y="3721262"/>
            <a:ext cx="94970" cy="94970"/>
          </a:xfrm>
          <a:prstGeom prst="ellipse">
            <a:avLst/>
          </a:prstGeom>
          <a:solidFill>
            <a:srgbClr val="00ED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5" name="Google Shape;18660;p1256">
            <a:extLst>
              <a:ext uri="{FF2B5EF4-FFF2-40B4-BE49-F238E27FC236}">
                <a16:creationId xmlns:a16="http://schemas.microsoft.com/office/drawing/2014/main" id="{5B76778C-7D9B-4C05-9840-E219FB672092}"/>
              </a:ext>
            </a:extLst>
          </p:cNvPr>
          <p:cNvSpPr/>
          <p:nvPr/>
        </p:nvSpPr>
        <p:spPr>
          <a:xfrm flipV="1">
            <a:off x="7473014" y="4032268"/>
            <a:ext cx="94970" cy="94970"/>
          </a:xfrm>
          <a:prstGeom prst="ellipse">
            <a:avLst/>
          </a:prstGeom>
          <a:solidFill>
            <a:srgbClr val="00ED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6" name="Google Shape;18661;p1256">
            <a:extLst>
              <a:ext uri="{FF2B5EF4-FFF2-40B4-BE49-F238E27FC236}">
                <a16:creationId xmlns:a16="http://schemas.microsoft.com/office/drawing/2014/main" id="{B75B33F2-B9BA-4D09-9F7C-69352435E769}"/>
              </a:ext>
            </a:extLst>
          </p:cNvPr>
          <p:cNvSpPr/>
          <p:nvPr/>
        </p:nvSpPr>
        <p:spPr>
          <a:xfrm flipV="1">
            <a:off x="7479911" y="4296842"/>
            <a:ext cx="94970" cy="94970"/>
          </a:xfrm>
          <a:prstGeom prst="ellipse">
            <a:avLst/>
          </a:prstGeom>
          <a:solidFill>
            <a:srgbClr val="00ED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7" name="Google Shape;18662;p1256">
            <a:extLst>
              <a:ext uri="{FF2B5EF4-FFF2-40B4-BE49-F238E27FC236}">
                <a16:creationId xmlns:a16="http://schemas.microsoft.com/office/drawing/2014/main" id="{80647BB5-3737-4543-A8CF-8D9AEFB3A136}"/>
              </a:ext>
            </a:extLst>
          </p:cNvPr>
          <p:cNvSpPr/>
          <p:nvPr/>
        </p:nvSpPr>
        <p:spPr>
          <a:xfrm flipV="1">
            <a:off x="7473014" y="4571273"/>
            <a:ext cx="94970" cy="94970"/>
          </a:xfrm>
          <a:prstGeom prst="ellipse">
            <a:avLst/>
          </a:prstGeom>
          <a:solidFill>
            <a:srgbClr val="00ED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DD33A34-F9CD-4A21-9A6D-A99E15841CC1}"/>
              </a:ext>
            </a:extLst>
          </p:cNvPr>
          <p:cNvSpPr txBox="1"/>
          <p:nvPr/>
        </p:nvSpPr>
        <p:spPr>
          <a:xfrm>
            <a:off x="230281" y="6123543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@LuceCarter1 </a:t>
            </a:r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9" name="Google Shape;2554;p178">
            <a:extLst>
              <a:ext uri="{FF2B5EF4-FFF2-40B4-BE49-F238E27FC236}">
                <a16:creationId xmlns:a16="http://schemas.microsoft.com/office/drawing/2014/main" id="{AE00C363-441A-4A6B-B622-20457EB4C2E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7540" y="3997323"/>
            <a:ext cx="955807" cy="955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2553;p178">
            <a:extLst>
              <a:ext uri="{FF2B5EF4-FFF2-40B4-BE49-F238E27FC236}">
                <a16:creationId xmlns:a16="http://schemas.microsoft.com/office/drawing/2014/main" id="{40318ACC-FF0B-4298-8F40-FB30C864EB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0807" y="3344630"/>
            <a:ext cx="669579" cy="669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115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2535;p178">
            <a:extLst>
              <a:ext uri="{FF2B5EF4-FFF2-40B4-BE49-F238E27FC236}">
                <a16:creationId xmlns:a16="http://schemas.microsoft.com/office/drawing/2014/main" id="{C70C1FD0-3501-438B-A59C-AE1601878676}"/>
              </a:ext>
            </a:extLst>
          </p:cNvPr>
          <p:cNvSpPr txBox="1">
            <a:spLocks/>
          </p:cNvSpPr>
          <p:nvPr/>
        </p:nvSpPr>
        <p:spPr>
          <a:xfrm>
            <a:off x="1063125" y="615750"/>
            <a:ext cx="701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erif JP"/>
              <a:buNone/>
              <a:defRPr sz="3000" b="0" i="0" u="none" strike="noStrike" cap="none">
                <a:solidFill>
                  <a:schemeClr val="lt1"/>
                </a:solidFill>
                <a:latin typeface="Noto Serif JP"/>
                <a:ea typeface="Noto Serif JP"/>
                <a:cs typeface="Noto Serif JP"/>
                <a:sym typeface="Noto Serif J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erif JP"/>
              <a:buNone/>
              <a:defRPr sz="2800" b="0" i="0" u="none" strike="noStrike" cap="none">
                <a:solidFill>
                  <a:schemeClr val="lt1"/>
                </a:solidFill>
                <a:latin typeface="Noto Serif JP"/>
                <a:ea typeface="Noto Serif JP"/>
                <a:cs typeface="Noto Serif JP"/>
                <a:sym typeface="Noto Serif J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erif JP"/>
              <a:buNone/>
              <a:defRPr sz="2800" b="0" i="0" u="none" strike="noStrike" cap="none">
                <a:solidFill>
                  <a:schemeClr val="lt1"/>
                </a:solidFill>
                <a:latin typeface="Noto Serif JP"/>
                <a:ea typeface="Noto Serif JP"/>
                <a:cs typeface="Noto Serif JP"/>
                <a:sym typeface="Noto Serif J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erif JP"/>
              <a:buNone/>
              <a:defRPr sz="2800" b="0" i="0" u="none" strike="noStrike" cap="none">
                <a:solidFill>
                  <a:schemeClr val="lt1"/>
                </a:solidFill>
                <a:latin typeface="Noto Serif JP"/>
                <a:ea typeface="Noto Serif JP"/>
                <a:cs typeface="Noto Serif JP"/>
                <a:sym typeface="Noto Serif J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erif JP"/>
              <a:buNone/>
              <a:defRPr sz="2800" b="0" i="0" u="none" strike="noStrike" cap="none">
                <a:solidFill>
                  <a:schemeClr val="lt1"/>
                </a:solidFill>
                <a:latin typeface="Noto Serif JP"/>
                <a:ea typeface="Noto Serif JP"/>
                <a:cs typeface="Noto Serif JP"/>
                <a:sym typeface="Noto Serif J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erif JP"/>
              <a:buNone/>
              <a:defRPr sz="2800" b="0" i="0" u="none" strike="noStrike" cap="none">
                <a:solidFill>
                  <a:schemeClr val="lt1"/>
                </a:solidFill>
                <a:latin typeface="Noto Serif JP"/>
                <a:ea typeface="Noto Serif JP"/>
                <a:cs typeface="Noto Serif JP"/>
                <a:sym typeface="Noto Serif J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erif JP"/>
              <a:buNone/>
              <a:defRPr sz="2800" b="0" i="0" u="none" strike="noStrike" cap="none">
                <a:solidFill>
                  <a:schemeClr val="lt1"/>
                </a:solidFill>
                <a:latin typeface="Noto Serif JP"/>
                <a:ea typeface="Noto Serif JP"/>
                <a:cs typeface="Noto Serif JP"/>
                <a:sym typeface="Noto Serif J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erif JP"/>
              <a:buNone/>
              <a:defRPr sz="2800" b="0" i="0" u="none" strike="noStrike" cap="none">
                <a:solidFill>
                  <a:schemeClr val="lt1"/>
                </a:solidFill>
                <a:latin typeface="Noto Serif JP"/>
                <a:ea typeface="Noto Serif JP"/>
                <a:cs typeface="Noto Serif JP"/>
                <a:sym typeface="Noto Serif J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erif JP"/>
              <a:buNone/>
              <a:defRPr sz="2800" b="0" i="0" u="none" strike="noStrike" cap="none">
                <a:solidFill>
                  <a:schemeClr val="lt1"/>
                </a:solidFill>
                <a:latin typeface="Noto Serif JP"/>
                <a:ea typeface="Noto Serif JP"/>
                <a:cs typeface="Noto Serif JP"/>
                <a:sym typeface="Noto Serif JP"/>
              </a:defRPr>
            </a:lvl9pPr>
          </a:lstStyle>
          <a:p>
            <a:r>
              <a:rPr lang="en-GB" ker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Realm &amp; Atlas Device Sync makes it easier</a:t>
            </a:r>
            <a:endParaRPr lang="en-GB" sz="1200" kern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" name="Google Shape;2521;p178">
            <a:extLst>
              <a:ext uri="{FF2B5EF4-FFF2-40B4-BE49-F238E27FC236}">
                <a16:creationId xmlns:a16="http://schemas.microsoft.com/office/drawing/2014/main" id="{D73FA0C8-8E1E-4226-8DA8-3AB60267B0EC}"/>
              </a:ext>
            </a:extLst>
          </p:cNvPr>
          <p:cNvSpPr/>
          <p:nvPr/>
        </p:nvSpPr>
        <p:spPr>
          <a:xfrm>
            <a:off x="7998230" y="4929611"/>
            <a:ext cx="2107422" cy="913576"/>
          </a:xfrm>
          <a:prstGeom prst="roundRect">
            <a:avLst>
              <a:gd name="adj" fmla="val 16667"/>
            </a:avLst>
          </a:prstGeom>
          <a:solidFill>
            <a:srgbClr val="E3FCF7"/>
          </a:solidFill>
          <a:ln w="9525" cap="flat" cmpd="sng">
            <a:solidFill>
              <a:srgbClr val="E3FC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exend Deca ExtraLight"/>
              </a:rPr>
              <a:t>Syncs serverless architecture lets devs focus on innovating, not managing.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exend Deca"/>
            </a:endParaRPr>
          </a:p>
        </p:txBody>
      </p:sp>
      <p:sp>
        <p:nvSpPr>
          <p:cNvPr id="46" name="Google Shape;2522;p178">
            <a:extLst>
              <a:ext uri="{FF2B5EF4-FFF2-40B4-BE49-F238E27FC236}">
                <a16:creationId xmlns:a16="http://schemas.microsoft.com/office/drawing/2014/main" id="{BD746DB7-39E7-4C43-A861-3EE16BB6CE88}"/>
              </a:ext>
            </a:extLst>
          </p:cNvPr>
          <p:cNvSpPr/>
          <p:nvPr/>
        </p:nvSpPr>
        <p:spPr>
          <a:xfrm>
            <a:off x="7980215" y="3229786"/>
            <a:ext cx="2091457" cy="1074334"/>
          </a:xfrm>
          <a:prstGeom prst="roundRect">
            <a:avLst>
              <a:gd name="adj" fmla="val 16667"/>
            </a:avLst>
          </a:prstGeom>
          <a:solidFill>
            <a:srgbClr val="E3FCF7"/>
          </a:solidFill>
          <a:ln w="9525" cap="flat" cmpd="sng">
            <a:solidFill>
              <a:srgbClr val="E3FC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exend Deca ExtraLight"/>
              </a:rPr>
              <a:t>Sync handles network loss and recovery for you.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exend Deca"/>
            </a:endParaRPr>
          </a:p>
        </p:txBody>
      </p:sp>
      <p:sp>
        <p:nvSpPr>
          <p:cNvPr id="47" name="Google Shape;2523;p178">
            <a:extLst>
              <a:ext uri="{FF2B5EF4-FFF2-40B4-BE49-F238E27FC236}">
                <a16:creationId xmlns:a16="http://schemas.microsoft.com/office/drawing/2014/main" id="{3D9C0EED-2C76-4F74-89BB-BEC7327C16E3}"/>
              </a:ext>
            </a:extLst>
          </p:cNvPr>
          <p:cNvSpPr/>
          <p:nvPr/>
        </p:nvSpPr>
        <p:spPr>
          <a:xfrm>
            <a:off x="8028956" y="1676400"/>
            <a:ext cx="2042716" cy="1074334"/>
          </a:xfrm>
          <a:prstGeom prst="roundRect">
            <a:avLst>
              <a:gd name="adj" fmla="val 16667"/>
            </a:avLst>
          </a:prstGeom>
          <a:solidFill>
            <a:srgbClr val="E3FCF7"/>
          </a:solidFill>
          <a:ln w="9525" cap="flat" cmpd="sng">
            <a:solidFill>
              <a:srgbClr val="E3FC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exend Deca ExtraLight"/>
              </a:rPr>
              <a:t>Object-oriented database </a:t>
            </a: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exend Deca ExtraLight"/>
              </a:rPr>
              <a:t>eliminates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exend Deca ExtraLight"/>
              </a:rPr>
              <a:t> the need for data mapping and an ORM.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exend Deca ExtraLight"/>
            </a:endParaRPr>
          </a:p>
        </p:txBody>
      </p:sp>
      <p:sp>
        <p:nvSpPr>
          <p:cNvPr id="48" name="Google Shape;2524;p178">
            <a:extLst>
              <a:ext uri="{FF2B5EF4-FFF2-40B4-BE49-F238E27FC236}">
                <a16:creationId xmlns:a16="http://schemas.microsoft.com/office/drawing/2014/main" id="{898B738E-A7C8-4645-ADAE-0D339B27D345}"/>
              </a:ext>
            </a:extLst>
          </p:cNvPr>
          <p:cNvSpPr/>
          <p:nvPr/>
        </p:nvSpPr>
        <p:spPr>
          <a:xfrm>
            <a:off x="4343773" y="3793680"/>
            <a:ext cx="1028024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700"/>
              <a:buFont typeface="Arial"/>
              <a:buNone/>
            </a:pPr>
            <a:r>
              <a:rPr lang="en" sz="1100" ker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exend Deca Light"/>
              </a:rPr>
              <a:t>Atlas Device Sync</a:t>
            </a:r>
            <a:endParaRPr sz="1100" ker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49" name="Google Shape;2525;p178">
            <a:extLst>
              <a:ext uri="{FF2B5EF4-FFF2-40B4-BE49-F238E27FC236}">
                <a16:creationId xmlns:a16="http://schemas.microsoft.com/office/drawing/2014/main" id="{04DA1EA0-6B6F-468C-89EA-1EC4DF6021C0}"/>
              </a:ext>
            </a:extLst>
          </p:cNvPr>
          <p:cNvSpPr/>
          <p:nvPr/>
        </p:nvSpPr>
        <p:spPr>
          <a:xfrm>
            <a:off x="6189078" y="3766953"/>
            <a:ext cx="1078849" cy="144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700"/>
              <a:buFont typeface="Arial"/>
              <a:buNone/>
            </a:pPr>
            <a:r>
              <a:rPr lang="en" sz="1100" ker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exend Deca Light"/>
              </a:rPr>
              <a:t>MongoDB Atlas</a:t>
            </a:r>
            <a:endParaRPr sz="1100" ker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cxnSp>
        <p:nvCxnSpPr>
          <p:cNvPr id="50" name="Google Shape;2526;p178">
            <a:extLst>
              <a:ext uri="{FF2B5EF4-FFF2-40B4-BE49-F238E27FC236}">
                <a16:creationId xmlns:a16="http://schemas.microsoft.com/office/drawing/2014/main" id="{8B862E1B-A191-459E-BD98-95F01472A84E}"/>
              </a:ext>
            </a:extLst>
          </p:cNvPr>
          <p:cNvCxnSpPr>
            <a:cxnSpLocks/>
          </p:cNvCxnSpPr>
          <p:nvPr/>
        </p:nvCxnSpPr>
        <p:spPr>
          <a:xfrm>
            <a:off x="5371797" y="3041460"/>
            <a:ext cx="817281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oval" w="sm" len="sm"/>
            <a:tailEnd type="oval" w="sm" len="sm"/>
          </a:ln>
        </p:spPr>
      </p:cxnSp>
      <p:grpSp>
        <p:nvGrpSpPr>
          <p:cNvPr id="51" name="Google Shape;2527;p178">
            <a:extLst>
              <a:ext uri="{FF2B5EF4-FFF2-40B4-BE49-F238E27FC236}">
                <a16:creationId xmlns:a16="http://schemas.microsoft.com/office/drawing/2014/main" id="{CC5DF050-6A19-4E13-A03C-70AF52C4EACE}"/>
              </a:ext>
            </a:extLst>
          </p:cNvPr>
          <p:cNvGrpSpPr/>
          <p:nvPr/>
        </p:nvGrpSpPr>
        <p:grpSpPr>
          <a:xfrm>
            <a:off x="1613540" y="1748931"/>
            <a:ext cx="1925079" cy="2847243"/>
            <a:chOff x="2158318" y="3113235"/>
            <a:chExt cx="1296100" cy="1916965"/>
          </a:xfrm>
        </p:grpSpPr>
        <p:grpSp>
          <p:nvGrpSpPr>
            <p:cNvPr id="52" name="Google Shape;2528;p178">
              <a:extLst>
                <a:ext uri="{FF2B5EF4-FFF2-40B4-BE49-F238E27FC236}">
                  <a16:creationId xmlns:a16="http://schemas.microsoft.com/office/drawing/2014/main" id="{A41B8F8C-1854-49E1-B405-9216B1310FAB}"/>
                </a:ext>
              </a:extLst>
            </p:cNvPr>
            <p:cNvGrpSpPr/>
            <p:nvPr/>
          </p:nvGrpSpPr>
          <p:grpSpPr>
            <a:xfrm>
              <a:off x="2158318" y="3446474"/>
              <a:ext cx="1296100" cy="1583726"/>
              <a:chOff x="643651" y="2365593"/>
              <a:chExt cx="1396810" cy="2005732"/>
            </a:xfrm>
          </p:grpSpPr>
          <p:sp>
            <p:nvSpPr>
              <p:cNvPr id="56" name="Google Shape;2529;p178">
                <a:extLst>
                  <a:ext uri="{FF2B5EF4-FFF2-40B4-BE49-F238E27FC236}">
                    <a16:creationId xmlns:a16="http://schemas.microsoft.com/office/drawing/2014/main" id="{0B7B2ADB-3D38-4EFC-97A1-2F13AA4CAC2D}"/>
                  </a:ext>
                </a:extLst>
              </p:cNvPr>
              <p:cNvSpPr/>
              <p:nvPr/>
            </p:nvSpPr>
            <p:spPr>
              <a:xfrm>
                <a:off x="643661" y="2365593"/>
                <a:ext cx="1396800" cy="19035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endParaRPr>
              </a:p>
            </p:txBody>
          </p:sp>
          <p:sp>
            <p:nvSpPr>
              <p:cNvPr id="57" name="Google Shape;2530;p178">
                <a:extLst>
                  <a:ext uri="{FF2B5EF4-FFF2-40B4-BE49-F238E27FC236}">
                    <a16:creationId xmlns:a16="http://schemas.microsoft.com/office/drawing/2014/main" id="{06CBCC51-177B-4B14-94D5-E76BB4165D91}"/>
                  </a:ext>
                </a:extLst>
              </p:cNvPr>
              <p:cNvSpPr/>
              <p:nvPr/>
            </p:nvSpPr>
            <p:spPr>
              <a:xfrm>
                <a:off x="643651" y="4269025"/>
                <a:ext cx="1396800" cy="102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endParaRPr>
              </a:p>
            </p:txBody>
          </p:sp>
        </p:grpSp>
        <p:sp>
          <p:nvSpPr>
            <p:cNvPr id="53" name="Google Shape;2531;p178">
              <a:extLst>
                <a:ext uri="{FF2B5EF4-FFF2-40B4-BE49-F238E27FC236}">
                  <a16:creationId xmlns:a16="http://schemas.microsoft.com/office/drawing/2014/main" id="{DE914591-0FD8-470F-9F7B-BD9193F2E7BA}"/>
                </a:ext>
              </a:extLst>
            </p:cNvPr>
            <p:cNvSpPr/>
            <p:nvPr/>
          </p:nvSpPr>
          <p:spPr>
            <a:xfrm>
              <a:off x="2494774" y="3667773"/>
              <a:ext cx="623100" cy="280800"/>
            </a:xfrm>
            <a:prstGeom prst="rect">
              <a:avLst/>
            </a:prstGeom>
            <a:solidFill>
              <a:srgbClr val="F9EBFF"/>
            </a:solidFill>
            <a:ln w="9525" cap="flat" cmpd="sng">
              <a:solidFill>
                <a:srgbClr val="001E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  <a:tabLst/>
                <a:defRPr/>
              </a:pPr>
              <a:r>
                <a:rPr kumimoji="0" lang="en" sz="1000" b="0" i="0" u="none" strike="noStrike" kern="0" cap="none" spc="0" normalizeH="0" baseline="0" noProof="0">
                  <a:ln>
                    <a:noFill/>
                  </a:ln>
                  <a:solidFill>
                    <a:srgbClr val="001E2B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Lexend Deca Light"/>
                </a:rPr>
                <a:t>App</a:t>
              </a: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001E2B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exend Deca Light"/>
              </a:endParaRPr>
            </a:p>
          </p:txBody>
        </p:sp>
        <p:cxnSp>
          <p:nvCxnSpPr>
            <p:cNvPr id="54" name="Google Shape;2532;p178">
              <a:extLst>
                <a:ext uri="{FF2B5EF4-FFF2-40B4-BE49-F238E27FC236}">
                  <a16:creationId xmlns:a16="http://schemas.microsoft.com/office/drawing/2014/main" id="{A7B2299B-02D8-4608-AD3D-D3F65C7D0FAF}"/>
                </a:ext>
              </a:extLst>
            </p:cNvPr>
            <p:cNvCxnSpPr/>
            <p:nvPr/>
          </p:nvCxnSpPr>
          <p:spPr>
            <a:xfrm>
              <a:off x="2806163" y="4011140"/>
              <a:ext cx="0" cy="299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oval" w="med" len="med"/>
              <a:tailEnd type="oval" w="med" len="med"/>
            </a:ln>
          </p:spPr>
        </p:cxnSp>
        <p:sp>
          <p:nvSpPr>
            <p:cNvPr id="55" name="Google Shape;2533;p178">
              <a:extLst>
                <a:ext uri="{FF2B5EF4-FFF2-40B4-BE49-F238E27FC236}">
                  <a16:creationId xmlns:a16="http://schemas.microsoft.com/office/drawing/2014/main" id="{778F5DDB-DA1C-4FB7-B10D-8F7B880CBD91}"/>
                </a:ext>
              </a:extLst>
            </p:cNvPr>
            <p:cNvSpPr/>
            <p:nvPr/>
          </p:nvSpPr>
          <p:spPr>
            <a:xfrm>
              <a:off x="2158318" y="3113235"/>
              <a:ext cx="1130009" cy="419824"/>
            </a:xfrm>
            <a:prstGeom prst="roundRect">
              <a:avLst>
                <a:gd name="adj" fmla="val 50000"/>
              </a:avLst>
            </a:prstGeom>
            <a:solidFill>
              <a:srgbClr val="FAFBFC"/>
            </a:solidFill>
            <a:ln w="9525" cap="flat" cmpd="sng">
              <a:solidFill>
                <a:srgbClr val="001E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Lexend Deca Light"/>
                </a:rPr>
                <a:t>Mobile Phone</a:t>
              </a: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exend Deca Light"/>
              </a:endParaRPr>
            </a:p>
          </p:txBody>
        </p:sp>
      </p:grpSp>
      <p:cxnSp>
        <p:nvCxnSpPr>
          <p:cNvPr id="58" name="Google Shape;2534;p178">
            <a:extLst>
              <a:ext uri="{FF2B5EF4-FFF2-40B4-BE49-F238E27FC236}">
                <a16:creationId xmlns:a16="http://schemas.microsoft.com/office/drawing/2014/main" id="{FC3D57E5-3050-426C-AE1C-D854E391D57D}"/>
              </a:ext>
            </a:extLst>
          </p:cNvPr>
          <p:cNvCxnSpPr>
            <a:cxnSpLocks/>
          </p:cNvCxnSpPr>
          <p:nvPr/>
        </p:nvCxnSpPr>
        <p:spPr>
          <a:xfrm>
            <a:off x="3634437" y="3091836"/>
            <a:ext cx="709336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oval" w="sm" len="sm"/>
            <a:tailEnd type="oval" w="sm" len="sm"/>
          </a:ln>
        </p:spPr>
      </p:cxnSp>
      <p:grpSp>
        <p:nvGrpSpPr>
          <p:cNvPr id="59" name="Google Shape;2541;p178">
            <a:extLst>
              <a:ext uri="{FF2B5EF4-FFF2-40B4-BE49-F238E27FC236}">
                <a16:creationId xmlns:a16="http://schemas.microsoft.com/office/drawing/2014/main" id="{E0DB2C61-AAB7-4A71-ABCB-3840BF6EBCAB}"/>
              </a:ext>
            </a:extLst>
          </p:cNvPr>
          <p:cNvGrpSpPr/>
          <p:nvPr/>
        </p:nvGrpSpPr>
        <p:grpSpPr>
          <a:xfrm>
            <a:off x="7980150" y="2958094"/>
            <a:ext cx="2168436" cy="530309"/>
            <a:chOff x="7100025" y="3972025"/>
            <a:chExt cx="1803649" cy="359232"/>
          </a:xfrm>
        </p:grpSpPr>
        <p:grpSp>
          <p:nvGrpSpPr>
            <p:cNvPr id="60" name="Google Shape;2542;p178">
              <a:extLst>
                <a:ext uri="{FF2B5EF4-FFF2-40B4-BE49-F238E27FC236}">
                  <a16:creationId xmlns:a16="http://schemas.microsoft.com/office/drawing/2014/main" id="{793720DF-A4BC-482A-935F-4EA2A693BF7F}"/>
                </a:ext>
              </a:extLst>
            </p:cNvPr>
            <p:cNvGrpSpPr/>
            <p:nvPr/>
          </p:nvGrpSpPr>
          <p:grpSpPr>
            <a:xfrm>
              <a:off x="7100025" y="4028497"/>
              <a:ext cx="1752900" cy="302760"/>
              <a:chOff x="4081563" y="1779902"/>
              <a:chExt cx="1752900" cy="407703"/>
            </a:xfrm>
          </p:grpSpPr>
          <p:sp>
            <p:nvSpPr>
              <p:cNvPr id="62" name="Google Shape;2543;p178">
                <a:extLst>
                  <a:ext uri="{FF2B5EF4-FFF2-40B4-BE49-F238E27FC236}">
                    <a16:creationId xmlns:a16="http://schemas.microsoft.com/office/drawing/2014/main" id="{AC76EAF8-A4EF-477D-93C4-1E13B561330F}"/>
                  </a:ext>
                </a:extLst>
              </p:cNvPr>
              <p:cNvSpPr/>
              <p:nvPr/>
            </p:nvSpPr>
            <p:spPr>
              <a:xfrm>
                <a:off x="4081563" y="1815605"/>
                <a:ext cx="1752900" cy="372000"/>
              </a:xfrm>
              <a:prstGeom prst="roundRect">
                <a:avLst>
                  <a:gd name="adj" fmla="val 50000"/>
                </a:avLst>
              </a:prstGeom>
              <a:solidFill>
                <a:srgbClr val="001E2B"/>
              </a:solidFill>
              <a:ln w="9525" cap="flat" cmpd="sng">
                <a:solidFill>
                  <a:srgbClr val="001E2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</a:pPr>
                <a:endParaRPr sz="1100" kern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Lexend Deca Light"/>
                </a:endParaRPr>
              </a:p>
            </p:txBody>
          </p:sp>
          <p:sp>
            <p:nvSpPr>
              <p:cNvPr id="63" name="Google Shape;2544;p178">
                <a:extLst>
                  <a:ext uri="{FF2B5EF4-FFF2-40B4-BE49-F238E27FC236}">
                    <a16:creationId xmlns:a16="http://schemas.microsoft.com/office/drawing/2014/main" id="{0F8C9893-F98B-433B-AA1F-E0D4ADFB9DBF}"/>
                  </a:ext>
                </a:extLst>
              </p:cNvPr>
              <p:cNvSpPr/>
              <p:nvPr/>
            </p:nvSpPr>
            <p:spPr>
              <a:xfrm>
                <a:off x="4081563" y="1779902"/>
                <a:ext cx="1752900" cy="372000"/>
              </a:xfrm>
              <a:prstGeom prst="roundRect">
                <a:avLst>
                  <a:gd name="adj" fmla="val 50000"/>
                </a:avLst>
              </a:prstGeom>
              <a:solidFill>
                <a:srgbClr val="FAFBFC"/>
              </a:solidFill>
              <a:ln w="9525" cap="flat" cmpd="sng">
                <a:solidFill>
                  <a:srgbClr val="001E2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</a:pPr>
                <a:r>
                  <a:rPr lang="en" sz="1100" kern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Lexend Deca Light"/>
                  </a:rPr>
                  <a:t>Automatic network handling</a:t>
                </a:r>
                <a:endParaRPr sz="1100" kern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Lexend Deca Light"/>
                </a:endParaRPr>
              </a:p>
            </p:txBody>
          </p:sp>
        </p:grpSp>
        <p:pic>
          <p:nvPicPr>
            <p:cNvPr id="61" name="Google Shape;2545;p178">
              <a:extLst>
                <a:ext uri="{FF2B5EF4-FFF2-40B4-BE49-F238E27FC236}">
                  <a16:creationId xmlns:a16="http://schemas.microsoft.com/office/drawing/2014/main" id="{3759FE06-06B5-47DC-A7F7-614DFAF2D3F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38974" y="3972025"/>
              <a:ext cx="164700" cy="164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" name="Google Shape;2546;p178">
            <a:extLst>
              <a:ext uri="{FF2B5EF4-FFF2-40B4-BE49-F238E27FC236}">
                <a16:creationId xmlns:a16="http://schemas.microsoft.com/office/drawing/2014/main" id="{41F3C109-7A96-4074-B8F7-88E9456D497A}"/>
              </a:ext>
            </a:extLst>
          </p:cNvPr>
          <p:cNvGrpSpPr/>
          <p:nvPr/>
        </p:nvGrpSpPr>
        <p:grpSpPr>
          <a:xfrm>
            <a:off x="7980151" y="4551391"/>
            <a:ext cx="2168436" cy="461699"/>
            <a:chOff x="7100025" y="4353025"/>
            <a:chExt cx="1803649" cy="359232"/>
          </a:xfrm>
        </p:grpSpPr>
        <p:grpSp>
          <p:nvGrpSpPr>
            <p:cNvPr id="65" name="Google Shape;2547;p178">
              <a:extLst>
                <a:ext uri="{FF2B5EF4-FFF2-40B4-BE49-F238E27FC236}">
                  <a16:creationId xmlns:a16="http://schemas.microsoft.com/office/drawing/2014/main" id="{1E7B3C29-0C1F-442B-ADBE-30B6807455B3}"/>
                </a:ext>
              </a:extLst>
            </p:cNvPr>
            <p:cNvGrpSpPr/>
            <p:nvPr/>
          </p:nvGrpSpPr>
          <p:grpSpPr>
            <a:xfrm>
              <a:off x="7100025" y="4409500"/>
              <a:ext cx="1752900" cy="302757"/>
              <a:chOff x="4081563" y="1779906"/>
              <a:chExt cx="1752900" cy="407699"/>
            </a:xfrm>
          </p:grpSpPr>
          <p:sp>
            <p:nvSpPr>
              <p:cNvPr id="67" name="Google Shape;2548;p178">
                <a:extLst>
                  <a:ext uri="{FF2B5EF4-FFF2-40B4-BE49-F238E27FC236}">
                    <a16:creationId xmlns:a16="http://schemas.microsoft.com/office/drawing/2014/main" id="{B19F9102-8250-424C-88A7-5ED18B9862AD}"/>
                  </a:ext>
                </a:extLst>
              </p:cNvPr>
              <p:cNvSpPr/>
              <p:nvPr/>
            </p:nvSpPr>
            <p:spPr>
              <a:xfrm>
                <a:off x="4081563" y="1815605"/>
                <a:ext cx="1752900" cy="372000"/>
              </a:xfrm>
              <a:prstGeom prst="roundRect">
                <a:avLst>
                  <a:gd name="adj" fmla="val 50000"/>
                </a:avLst>
              </a:prstGeom>
              <a:solidFill>
                <a:srgbClr val="001E2B"/>
              </a:solidFill>
              <a:ln w="9525" cap="flat" cmpd="sng">
                <a:solidFill>
                  <a:srgbClr val="001E2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</a:pPr>
                <a:endParaRPr sz="1100" kern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Lexend Deca Light"/>
                </a:endParaRPr>
              </a:p>
            </p:txBody>
          </p:sp>
          <p:sp>
            <p:nvSpPr>
              <p:cNvPr id="68" name="Google Shape;2549;p178">
                <a:extLst>
                  <a:ext uri="{FF2B5EF4-FFF2-40B4-BE49-F238E27FC236}">
                    <a16:creationId xmlns:a16="http://schemas.microsoft.com/office/drawing/2014/main" id="{2641F37B-1303-4109-AE9F-0A4C8F4129E3}"/>
                  </a:ext>
                </a:extLst>
              </p:cNvPr>
              <p:cNvSpPr/>
              <p:nvPr/>
            </p:nvSpPr>
            <p:spPr>
              <a:xfrm>
                <a:off x="4081563" y="1779906"/>
                <a:ext cx="1752900" cy="372000"/>
              </a:xfrm>
              <a:prstGeom prst="roundRect">
                <a:avLst>
                  <a:gd name="adj" fmla="val 50000"/>
                </a:avLst>
              </a:prstGeom>
              <a:solidFill>
                <a:srgbClr val="FAFBFC"/>
              </a:solidFill>
              <a:ln w="9525" cap="flat" cmpd="sng">
                <a:solidFill>
                  <a:srgbClr val="001E2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</a:pPr>
                <a:r>
                  <a:rPr lang="en" sz="1100" kern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Lexend Deca Light"/>
                  </a:rPr>
                  <a:t>Fully-managed</a:t>
                </a:r>
                <a:endParaRPr sz="1100" kern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Lexend Deca Light"/>
                </a:endParaRPr>
              </a:p>
            </p:txBody>
          </p:sp>
        </p:grpSp>
        <p:pic>
          <p:nvPicPr>
            <p:cNvPr id="66" name="Google Shape;2550;p178">
              <a:extLst>
                <a:ext uri="{FF2B5EF4-FFF2-40B4-BE49-F238E27FC236}">
                  <a16:creationId xmlns:a16="http://schemas.microsoft.com/office/drawing/2014/main" id="{7771CD17-4CCC-44DE-8F6F-4213B853DA3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38974" y="4353025"/>
              <a:ext cx="164700" cy="164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2551;p178">
            <a:extLst>
              <a:ext uri="{FF2B5EF4-FFF2-40B4-BE49-F238E27FC236}">
                <a16:creationId xmlns:a16="http://schemas.microsoft.com/office/drawing/2014/main" id="{2F91F7F2-CAF2-4E6A-AB77-C6C81B1C28F9}"/>
              </a:ext>
            </a:extLst>
          </p:cNvPr>
          <p:cNvSpPr/>
          <p:nvPr/>
        </p:nvSpPr>
        <p:spPr>
          <a:xfrm>
            <a:off x="7267927" y="2008418"/>
            <a:ext cx="492000" cy="2970600"/>
          </a:xfrm>
          <a:prstGeom prst="leftBrace">
            <a:avLst>
              <a:gd name="adj1" fmla="val 50000"/>
              <a:gd name="adj2" fmla="val 34146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pic>
        <p:nvPicPr>
          <p:cNvPr id="70" name="Google Shape;2552;p178">
            <a:extLst>
              <a:ext uri="{FF2B5EF4-FFF2-40B4-BE49-F238E27FC236}">
                <a16:creationId xmlns:a16="http://schemas.microsoft.com/office/drawing/2014/main" id="{4E411A21-3CC3-44AD-9F0D-D8E38C84146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1285" y="3662161"/>
            <a:ext cx="708980" cy="7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2553;p178">
            <a:extLst>
              <a:ext uri="{FF2B5EF4-FFF2-40B4-BE49-F238E27FC236}">
                <a16:creationId xmlns:a16="http://schemas.microsoft.com/office/drawing/2014/main" id="{8BB9A39B-DE8B-48A6-B232-1FE6DEC1E73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9881" y="2611729"/>
            <a:ext cx="955808" cy="955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2554;p178">
            <a:extLst>
              <a:ext uri="{FF2B5EF4-FFF2-40B4-BE49-F238E27FC236}">
                <a16:creationId xmlns:a16="http://schemas.microsoft.com/office/drawing/2014/main" id="{BDF1EE9B-1807-493E-958F-E41C2215F00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8238" y="2611729"/>
            <a:ext cx="955807" cy="9558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2536;p178">
            <a:extLst>
              <a:ext uri="{FF2B5EF4-FFF2-40B4-BE49-F238E27FC236}">
                <a16:creationId xmlns:a16="http://schemas.microsoft.com/office/drawing/2014/main" id="{D89B0AF0-736E-4F21-B1C2-1D24CE46854B}"/>
              </a:ext>
            </a:extLst>
          </p:cNvPr>
          <p:cNvGrpSpPr/>
          <p:nvPr/>
        </p:nvGrpSpPr>
        <p:grpSpPr>
          <a:xfrm>
            <a:off x="8075647" y="1336066"/>
            <a:ext cx="2072939" cy="412866"/>
            <a:chOff x="7100025" y="3591025"/>
            <a:chExt cx="1803649" cy="359232"/>
          </a:xfrm>
        </p:grpSpPr>
        <p:grpSp>
          <p:nvGrpSpPr>
            <p:cNvPr id="103" name="Google Shape;2537;p178">
              <a:extLst>
                <a:ext uri="{FF2B5EF4-FFF2-40B4-BE49-F238E27FC236}">
                  <a16:creationId xmlns:a16="http://schemas.microsoft.com/office/drawing/2014/main" id="{278BB1FB-8D16-40F5-9F9B-55D597B6928C}"/>
                </a:ext>
              </a:extLst>
            </p:cNvPr>
            <p:cNvGrpSpPr/>
            <p:nvPr/>
          </p:nvGrpSpPr>
          <p:grpSpPr>
            <a:xfrm>
              <a:off x="7100025" y="3647500"/>
              <a:ext cx="1752900" cy="302757"/>
              <a:chOff x="4081563" y="1779906"/>
              <a:chExt cx="1752900" cy="407699"/>
            </a:xfrm>
          </p:grpSpPr>
          <p:sp>
            <p:nvSpPr>
              <p:cNvPr id="105" name="Google Shape;2538;p178">
                <a:extLst>
                  <a:ext uri="{FF2B5EF4-FFF2-40B4-BE49-F238E27FC236}">
                    <a16:creationId xmlns:a16="http://schemas.microsoft.com/office/drawing/2014/main" id="{CD625DD6-DBF9-4DE2-BB16-D4A7C1820B17}"/>
                  </a:ext>
                </a:extLst>
              </p:cNvPr>
              <p:cNvSpPr/>
              <p:nvPr/>
            </p:nvSpPr>
            <p:spPr>
              <a:xfrm>
                <a:off x="4081563" y="1815605"/>
                <a:ext cx="1752900" cy="372000"/>
              </a:xfrm>
              <a:prstGeom prst="roundRect">
                <a:avLst>
                  <a:gd name="adj" fmla="val 50000"/>
                </a:avLst>
              </a:prstGeom>
              <a:solidFill>
                <a:srgbClr val="001E2B"/>
              </a:solidFill>
              <a:ln w="9525" cap="flat" cmpd="sng">
                <a:solidFill>
                  <a:srgbClr val="001E2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Lexend Deca Light"/>
                </a:endParaRPr>
              </a:p>
            </p:txBody>
          </p:sp>
          <p:sp>
            <p:nvSpPr>
              <p:cNvPr id="106" name="Google Shape;2539;p178">
                <a:extLst>
                  <a:ext uri="{FF2B5EF4-FFF2-40B4-BE49-F238E27FC236}">
                    <a16:creationId xmlns:a16="http://schemas.microsoft.com/office/drawing/2014/main" id="{8A10E647-2260-4C23-9E5B-C4343688E784}"/>
                  </a:ext>
                </a:extLst>
              </p:cNvPr>
              <p:cNvSpPr/>
              <p:nvPr/>
            </p:nvSpPr>
            <p:spPr>
              <a:xfrm>
                <a:off x="4081563" y="1779906"/>
                <a:ext cx="1752900" cy="372000"/>
              </a:xfrm>
              <a:prstGeom prst="roundRect">
                <a:avLst>
                  <a:gd name="adj" fmla="val 50000"/>
                </a:avLst>
              </a:prstGeom>
              <a:solidFill>
                <a:srgbClr val="FAFBFC"/>
              </a:solidFill>
              <a:ln w="9525" cap="flat" cmpd="sng">
                <a:solidFill>
                  <a:srgbClr val="001E2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Lexend Deca Light"/>
                  </a:rPr>
                  <a:t>Simplified data structure</a:t>
                </a:r>
                <a:endParaRPr sz="11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Lexend Deca Light"/>
                </a:endParaRPr>
              </a:p>
            </p:txBody>
          </p:sp>
        </p:grpSp>
        <p:pic>
          <p:nvPicPr>
            <p:cNvPr id="104" name="Google Shape;2540;p178">
              <a:extLst>
                <a:ext uri="{FF2B5EF4-FFF2-40B4-BE49-F238E27FC236}">
                  <a16:creationId xmlns:a16="http://schemas.microsoft.com/office/drawing/2014/main" id="{F26973DB-EA9A-4E87-9287-2068F3641E6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38974" y="3591025"/>
              <a:ext cx="164700" cy="164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18E7698C-CBFC-480B-8632-945F22B9C90F}"/>
              </a:ext>
            </a:extLst>
          </p:cNvPr>
          <p:cNvSpPr txBox="1"/>
          <p:nvPr/>
        </p:nvSpPr>
        <p:spPr>
          <a:xfrm>
            <a:off x="230281" y="6123543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@LuceCarter1 </a:t>
            </a:r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328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88;p58">
            <a:extLst>
              <a:ext uri="{FF2B5EF4-FFF2-40B4-BE49-F238E27FC236}">
                <a16:creationId xmlns:a16="http://schemas.microsoft.com/office/drawing/2014/main" id="{50D6238F-A085-4CA6-94E3-67A5B300AC22}"/>
              </a:ext>
            </a:extLst>
          </p:cNvPr>
          <p:cNvSpPr txBox="1">
            <a:spLocks/>
          </p:cNvSpPr>
          <p:nvPr/>
        </p:nvSpPr>
        <p:spPr>
          <a:xfrm>
            <a:off x="762064" y="455206"/>
            <a:ext cx="730158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">
                <a:solidFill>
                  <a:schemeClr val="accent4"/>
                </a:solidFill>
              </a:rPr>
              <a:t>But there’s more…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A1B828-064A-4388-B0EF-D9AB7919B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06560" y="4291996"/>
            <a:ext cx="2476500" cy="243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E371A-063A-41C2-88E3-7851884431C4}"/>
              </a:ext>
            </a:extLst>
          </p:cNvPr>
          <p:cNvSpPr txBox="1"/>
          <p:nvPr/>
        </p:nvSpPr>
        <p:spPr>
          <a:xfrm>
            <a:off x="230281" y="6123543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@LuceCarter1 </a:t>
            </a:r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970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88;p58">
            <a:extLst>
              <a:ext uri="{FF2B5EF4-FFF2-40B4-BE49-F238E27FC236}">
                <a16:creationId xmlns:a16="http://schemas.microsoft.com/office/drawing/2014/main" id="{50D6238F-A085-4CA6-94E3-67A5B300AC22}"/>
              </a:ext>
            </a:extLst>
          </p:cNvPr>
          <p:cNvSpPr txBox="1">
            <a:spLocks/>
          </p:cNvSpPr>
          <p:nvPr/>
        </p:nvSpPr>
        <p:spPr>
          <a:xfrm>
            <a:off x="762064" y="428573"/>
            <a:ext cx="730158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">
                <a:solidFill>
                  <a:schemeClr val="accent4"/>
                </a:solidFill>
              </a:rPr>
              <a:t>Atlas App Services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A9A74-DC03-4131-940A-043EA6A21E79}"/>
              </a:ext>
            </a:extLst>
          </p:cNvPr>
          <p:cNvSpPr txBox="1"/>
          <p:nvPr/>
        </p:nvSpPr>
        <p:spPr>
          <a:xfrm>
            <a:off x="1455548" y="2551027"/>
            <a:ext cx="275373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3200" b="0" i="0" u="none" strike="noStrike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600" b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 and execute JavaScript functions to build APIs,  integrate with cloud services, and more.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CA59F36-D9C4-43DF-B7D7-638B1BCED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08" y="3010418"/>
            <a:ext cx="999024" cy="99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754ED8-BE74-40EA-83B3-EAF1D48C6DF4}"/>
              </a:ext>
            </a:extLst>
          </p:cNvPr>
          <p:cNvSpPr txBox="1"/>
          <p:nvPr/>
        </p:nvSpPr>
        <p:spPr>
          <a:xfrm>
            <a:off x="5459572" y="2551027"/>
            <a:ext cx="219444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3200" b="0" i="0" u="none" strike="noStrike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Triggers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600" b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Automatically run code in response to database changes, user events, or at </a:t>
            </a:r>
            <a:r>
              <a:rPr lang="en-GB" sz="1600" b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preset</a:t>
            </a:r>
            <a:r>
              <a:rPr lang="en-GB" sz="1600" b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intervals.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79C110E3-530C-4473-A601-9C1CEE0BF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286" y="3008642"/>
            <a:ext cx="1000800" cy="10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D8522A-399D-42E2-8886-6F587D54382C}"/>
              </a:ext>
            </a:extLst>
          </p:cNvPr>
          <p:cNvSpPr txBox="1"/>
          <p:nvPr/>
        </p:nvSpPr>
        <p:spPr>
          <a:xfrm>
            <a:off x="8904304" y="2551027"/>
            <a:ext cx="306699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3200" b="0" i="0" u="none" strike="noStrike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Authentication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Configure one or more authentication providers for your application including </a:t>
            </a:r>
            <a:r>
              <a:rPr lang="en-GB" sz="16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Oauth</a:t>
            </a:r>
            <a:r>
              <a:rPr lang="en-GB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2.0, </a:t>
            </a:r>
            <a:r>
              <a:rPr lang="en-GB" sz="16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AppleID</a:t>
            </a:r>
            <a:r>
              <a:rPr lang="en-GB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Google and Facebook.</a:t>
            </a: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F67C1EC9-5BBB-4DE0-8985-A5B42D04F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60" y="3081678"/>
            <a:ext cx="1000800" cy="10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7BCDCA-3FA2-42B8-8FE9-942EBD7F42AE}"/>
              </a:ext>
            </a:extLst>
          </p:cNvPr>
          <p:cNvSpPr txBox="1"/>
          <p:nvPr/>
        </p:nvSpPr>
        <p:spPr>
          <a:xfrm>
            <a:off x="230281" y="6123543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@LuceCarter1 </a:t>
            </a:r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99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7460" y="2759992"/>
            <a:ext cx="8161020" cy="669008"/>
          </a:xfrm>
        </p:spPr>
        <p:txBody>
          <a:bodyPr>
            <a:noAutofit/>
          </a:bodyPr>
          <a:lstStyle/>
          <a:p>
            <a:r>
              <a:rPr lang="en-US" sz="6600">
                <a:solidFill>
                  <a:schemeClr val="accent4"/>
                </a:solidFill>
              </a:rPr>
              <a:t>Realm already supports MAUI!!</a:t>
            </a:r>
          </a:p>
        </p:txBody>
      </p:sp>
      <p:pic>
        <p:nvPicPr>
          <p:cNvPr id="6" name="ES_Crowd Arena Cheer 1 - SFX Producer">
            <a:hlinkClick r:id="" action="ppaction://media"/>
            <a:extLst>
              <a:ext uri="{FF2B5EF4-FFF2-40B4-BE49-F238E27FC236}">
                <a16:creationId xmlns:a16="http://schemas.microsoft.com/office/drawing/2014/main" id="{A7A6762E-9B59-4142-A256-EFD443ACB6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4292600"/>
            <a:ext cx="406400" cy="40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2E313D-495A-45F0-A62C-A224AC9C2D7D}"/>
              </a:ext>
            </a:extLst>
          </p:cNvPr>
          <p:cNvSpPr txBox="1"/>
          <p:nvPr/>
        </p:nvSpPr>
        <p:spPr>
          <a:xfrm>
            <a:off x="230281" y="6123543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@LuceCarter1 </a:t>
            </a:r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E40D75-29F9-4924-AA50-3649662B218C}"/>
              </a:ext>
            </a:extLst>
          </p:cNvPr>
          <p:cNvSpPr txBox="1"/>
          <p:nvPr/>
        </p:nvSpPr>
        <p:spPr>
          <a:xfrm>
            <a:off x="230281" y="6123543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@LuceCarter1 </a:t>
            </a:r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286821-029F-4A9A-8148-6C27C4A9AB29}"/>
              </a:ext>
            </a:extLst>
          </p:cNvPr>
          <p:cNvSpPr txBox="1">
            <a:spLocks/>
          </p:cNvSpPr>
          <p:nvPr/>
        </p:nvSpPr>
        <p:spPr>
          <a:xfrm>
            <a:off x="3898900" y="2892072"/>
            <a:ext cx="8161020" cy="66900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6600">
                <a:solidFill>
                  <a:schemeClr val="accent4"/>
                </a:solidFill>
              </a:rPr>
              <a:t>Demo Time!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7A78459-B060-47E9-B8FD-A56742F39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3619" y="4843792"/>
            <a:ext cx="2578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05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E40D75-29F9-4924-AA50-3649662B218C}"/>
              </a:ext>
            </a:extLst>
          </p:cNvPr>
          <p:cNvSpPr txBox="1"/>
          <p:nvPr/>
        </p:nvSpPr>
        <p:spPr>
          <a:xfrm>
            <a:off x="230281" y="6123543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@LuceCarter1 </a:t>
            </a:r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286821-029F-4A9A-8148-6C27C4A9AB29}"/>
              </a:ext>
            </a:extLst>
          </p:cNvPr>
          <p:cNvSpPr txBox="1">
            <a:spLocks/>
          </p:cNvSpPr>
          <p:nvPr/>
        </p:nvSpPr>
        <p:spPr>
          <a:xfrm>
            <a:off x="2015490" y="2759992"/>
            <a:ext cx="8161020" cy="66900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6600">
                <a:solidFill>
                  <a:schemeClr val="accent4"/>
                </a:solidFill>
              </a:rPr>
              <a:t>How this was made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7B3969A-D949-4A38-A822-46652D36D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66313" y="4414264"/>
            <a:ext cx="2295406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36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FF025F-995E-430D-AE8F-D40AF000488F}"/>
              </a:ext>
            </a:extLst>
          </p:cNvPr>
          <p:cNvSpPr txBox="1"/>
          <p:nvPr/>
        </p:nvSpPr>
        <p:spPr>
          <a:xfrm>
            <a:off x="230281" y="6123543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@LuceCarter1 </a:t>
            </a:r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D9DFB-EDF8-47DD-80B5-860176BA5313}"/>
              </a:ext>
            </a:extLst>
          </p:cNvPr>
          <p:cNvSpPr txBox="1"/>
          <p:nvPr/>
        </p:nvSpPr>
        <p:spPr>
          <a:xfrm>
            <a:off x="1194955" y="955964"/>
            <a:ext cx="256813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Future Plans</a:t>
            </a:r>
            <a:endParaRPr lang="en-GB" sz="32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9B8F9-5FC5-4926-BDC0-9A470AD17313}"/>
              </a:ext>
            </a:extLst>
          </p:cNvPr>
          <p:cNvSpPr txBox="1"/>
          <p:nvPr/>
        </p:nvSpPr>
        <p:spPr>
          <a:xfrm>
            <a:off x="872836" y="1662545"/>
            <a:ext cx="29614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Migrate an existing Realm and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Xamarin.Forms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app into MAUI –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BloodPressureTracker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Migrate an old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Xamarin.Forms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 Cognitive Services App -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EmotiPal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72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Zero to Mobile Database Hero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Luce Carter | She/Her | @LuceCarter1 | Developer Advocate - MongoDB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9129657-C0FE-8C98-9EAC-350513661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8252" y="4904241"/>
            <a:ext cx="3390929" cy="1888444"/>
          </a:xfrm>
          <a:prstGeom prst="rect">
            <a:avLst/>
          </a:prstGeom>
        </p:spPr>
      </p:pic>
      <p:sp>
        <p:nvSpPr>
          <p:cNvPr id="6" name="Google Shape;1887;p66">
            <a:extLst>
              <a:ext uri="{FF2B5EF4-FFF2-40B4-BE49-F238E27FC236}">
                <a16:creationId xmlns:a16="http://schemas.microsoft.com/office/drawing/2014/main" id="{820BA3A6-5610-4A9D-B8CC-1A08946B9630}"/>
              </a:ext>
            </a:extLst>
          </p:cNvPr>
          <p:cNvSpPr/>
          <p:nvPr/>
        </p:nvSpPr>
        <p:spPr>
          <a:xfrm>
            <a:off x="4930707" y="507598"/>
            <a:ext cx="2313374" cy="2303387"/>
          </a:xfrm>
          <a:prstGeom prst="donut">
            <a:avLst>
              <a:gd name="adj" fmla="val 3258"/>
            </a:avLst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10" descr="Black and white photo of Luce holding a magic wand while wearing a top hat and goggles">
            <a:extLst>
              <a:ext uri="{FF2B5EF4-FFF2-40B4-BE49-F238E27FC236}">
                <a16:creationId xmlns:a16="http://schemas.microsoft.com/office/drawing/2014/main" id="{47C689A2-9AB0-4797-908C-53F5E1FA3F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41" b="307"/>
          <a:stretch/>
        </p:blipFill>
        <p:spPr>
          <a:xfrm>
            <a:off x="4990005" y="692909"/>
            <a:ext cx="2211989" cy="204523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FF025F-995E-430D-AE8F-D40AF000488F}"/>
              </a:ext>
            </a:extLst>
          </p:cNvPr>
          <p:cNvSpPr txBox="1"/>
          <p:nvPr/>
        </p:nvSpPr>
        <p:spPr>
          <a:xfrm>
            <a:off x="230281" y="6123543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@LuceCarter1 </a:t>
            </a:r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D9DFB-EDF8-47DD-80B5-860176BA5313}"/>
              </a:ext>
            </a:extLst>
          </p:cNvPr>
          <p:cNvSpPr txBox="1"/>
          <p:nvPr/>
        </p:nvSpPr>
        <p:spPr>
          <a:xfrm>
            <a:off x="1194955" y="955964"/>
            <a:ext cx="20281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  <a:endParaRPr lang="en-GB" sz="32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9B8F9-5FC5-4926-BDC0-9A470AD17313}"/>
              </a:ext>
            </a:extLst>
          </p:cNvPr>
          <p:cNvSpPr txBox="1"/>
          <p:nvPr/>
        </p:nvSpPr>
        <p:spPr>
          <a:xfrm>
            <a:off x="872836" y="1662545"/>
            <a:ext cx="29614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Mobile apps more than ever need to meet user expectations to succeed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Realm and MongoDB’s Developer Data Platform makes this easier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Realm supports MAUI so we can surf our way to data storage victory</a:t>
            </a:r>
          </a:p>
        </p:txBody>
      </p:sp>
    </p:spTree>
    <p:extLst>
      <p:ext uri="{BB962C8B-B14F-4D97-AF65-F5344CB8AC3E}">
        <p14:creationId xmlns:p14="http://schemas.microsoft.com/office/powerpoint/2010/main" val="666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FF025F-995E-430D-AE8F-D40AF000488F}"/>
              </a:ext>
            </a:extLst>
          </p:cNvPr>
          <p:cNvSpPr txBox="1"/>
          <p:nvPr/>
        </p:nvSpPr>
        <p:spPr>
          <a:xfrm>
            <a:off x="230281" y="6123543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@LuceCarter1 </a:t>
            </a:r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D9DFB-EDF8-47DD-80B5-860176BA5313}"/>
              </a:ext>
            </a:extLst>
          </p:cNvPr>
          <p:cNvSpPr txBox="1"/>
          <p:nvPr/>
        </p:nvSpPr>
        <p:spPr>
          <a:xfrm>
            <a:off x="1194955" y="955964"/>
            <a:ext cx="2393412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 More</a:t>
            </a:r>
            <a:endParaRPr lang="en-GB" sz="32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9B8F9-5FC5-4926-BDC0-9A470AD17313}"/>
              </a:ext>
            </a:extLst>
          </p:cNvPr>
          <p:cNvSpPr txBox="1"/>
          <p:nvPr/>
        </p:nvSpPr>
        <p:spPr>
          <a:xfrm>
            <a:off x="2548063" y="5131473"/>
            <a:ext cx="8011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https://bit.ly/ZeroToMobileDBHero</a:t>
            </a:r>
            <a:endParaRPr lang="en-GB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3396B6CD-77CE-4DF1-B04A-313A38C06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0" y="1866678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61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Ask your questions live on Twitter #dotNETConf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2E6B7A-183B-4DB9-80EE-5DCFB46318EF}"/>
              </a:ext>
            </a:extLst>
          </p:cNvPr>
          <p:cNvSpPr txBox="1"/>
          <p:nvPr/>
        </p:nvSpPr>
        <p:spPr>
          <a:xfrm>
            <a:off x="230281" y="6123543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@LuceCarter1 </a:t>
            </a:r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B60FA2F-34CE-75C5-8184-CB0B925EA28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4"/>
                </a:solidFill>
              </a:rPr>
              <a:t>Story time..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CD2150-FD2D-A293-68AB-463D856A23D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2A7DD23-056F-47D7-CE29-B35CF8D2B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344" y="1485116"/>
            <a:ext cx="7645400" cy="3086100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CA1F7F6C-6A1A-95A4-F140-1EA90BA68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092" y="446905"/>
            <a:ext cx="4900808" cy="2982095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B995E10F-76E9-392C-245D-63C262E1D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77" y="1841325"/>
            <a:ext cx="4846203" cy="3086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CC9917-8866-2B7A-41BC-14DD4A7B139D}"/>
              </a:ext>
            </a:extLst>
          </p:cNvPr>
          <p:cNvSpPr txBox="1"/>
          <p:nvPr/>
        </p:nvSpPr>
        <p:spPr>
          <a:xfrm>
            <a:off x="230281" y="6123543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@LuceCarter1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40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CD2150-FD2D-A293-68AB-463D856A23D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Google Shape;1690;p58">
            <a:extLst>
              <a:ext uri="{FF2B5EF4-FFF2-40B4-BE49-F238E27FC236}">
                <a16:creationId xmlns:a16="http://schemas.microsoft.com/office/drawing/2014/main" id="{BC5BB735-569C-F8CF-1AA2-5C8A8B762E03}"/>
              </a:ext>
            </a:extLst>
          </p:cNvPr>
          <p:cNvSpPr/>
          <p:nvPr/>
        </p:nvSpPr>
        <p:spPr>
          <a:xfrm>
            <a:off x="7981966" y="3251577"/>
            <a:ext cx="572700" cy="5727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688;p58">
            <a:extLst>
              <a:ext uri="{FF2B5EF4-FFF2-40B4-BE49-F238E27FC236}">
                <a16:creationId xmlns:a16="http://schemas.microsoft.com/office/drawing/2014/main" id="{B7216B8F-649E-C7E0-597D-7D625218A5CF}"/>
              </a:ext>
            </a:extLst>
          </p:cNvPr>
          <p:cNvSpPr txBox="1">
            <a:spLocks/>
          </p:cNvSpPr>
          <p:nvPr/>
        </p:nvSpPr>
        <p:spPr>
          <a:xfrm>
            <a:off x="762064" y="455206"/>
            <a:ext cx="730158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">
                <a:solidFill>
                  <a:schemeClr val="accent4"/>
                </a:solidFill>
              </a:rPr>
              <a:t>SELECT * FROM </a:t>
            </a:r>
            <a:r>
              <a:rPr lang="en" err="1">
                <a:solidFill>
                  <a:schemeClr val="accent4"/>
                </a:solidFill>
              </a:rPr>
              <a:t>DatabaseHistory</a:t>
            </a:r>
            <a:r>
              <a:rPr lang="en">
                <a:solidFill>
                  <a:schemeClr val="accent4"/>
                </a:solidFill>
              </a:rPr>
              <a:t> WHERE user = 'Luce';</a:t>
            </a:r>
          </a:p>
        </p:txBody>
      </p:sp>
      <p:sp>
        <p:nvSpPr>
          <p:cNvPr id="9" name="Google Shape;1691;p58">
            <a:extLst>
              <a:ext uri="{FF2B5EF4-FFF2-40B4-BE49-F238E27FC236}">
                <a16:creationId xmlns:a16="http://schemas.microsoft.com/office/drawing/2014/main" id="{57CB05B4-B1C5-F93C-901E-5632CDCAE6F0}"/>
              </a:ext>
            </a:extLst>
          </p:cNvPr>
          <p:cNvSpPr/>
          <p:nvPr/>
        </p:nvSpPr>
        <p:spPr>
          <a:xfrm>
            <a:off x="3539150" y="3251578"/>
            <a:ext cx="572700" cy="5727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692;p58">
            <a:extLst>
              <a:ext uri="{FF2B5EF4-FFF2-40B4-BE49-F238E27FC236}">
                <a16:creationId xmlns:a16="http://schemas.microsoft.com/office/drawing/2014/main" id="{078D4515-AB2B-D659-7463-BC878EF1E488}"/>
              </a:ext>
            </a:extLst>
          </p:cNvPr>
          <p:cNvSpPr/>
          <p:nvPr/>
        </p:nvSpPr>
        <p:spPr>
          <a:xfrm>
            <a:off x="5020150" y="3251578"/>
            <a:ext cx="572700" cy="5727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93;p58">
            <a:extLst>
              <a:ext uri="{FF2B5EF4-FFF2-40B4-BE49-F238E27FC236}">
                <a16:creationId xmlns:a16="http://schemas.microsoft.com/office/drawing/2014/main" id="{A9667D47-A2A5-4BF7-39A6-CB0BA8A19D6C}"/>
              </a:ext>
            </a:extLst>
          </p:cNvPr>
          <p:cNvSpPr/>
          <p:nvPr/>
        </p:nvSpPr>
        <p:spPr>
          <a:xfrm>
            <a:off x="6501150" y="3251578"/>
            <a:ext cx="572700" cy="5727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1694;p58">
            <a:extLst>
              <a:ext uri="{FF2B5EF4-FFF2-40B4-BE49-F238E27FC236}">
                <a16:creationId xmlns:a16="http://schemas.microsoft.com/office/drawing/2014/main" id="{6EC074A4-8CFA-5144-6807-253B0795F642}"/>
              </a:ext>
            </a:extLst>
          </p:cNvPr>
          <p:cNvCxnSpPr>
            <a:cxnSpLocks/>
            <a:stCxn id="29" idx="2"/>
          </p:cNvCxnSpPr>
          <p:nvPr/>
        </p:nvCxnSpPr>
        <p:spPr>
          <a:xfrm rot="10800000">
            <a:off x="1034550" y="3537928"/>
            <a:ext cx="1023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4" name="Google Shape;1696;p58">
            <a:extLst>
              <a:ext uri="{FF2B5EF4-FFF2-40B4-BE49-F238E27FC236}">
                <a16:creationId xmlns:a16="http://schemas.microsoft.com/office/drawing/2014/main" id="{80304072-3AE0-DD28-94AB-21590D5B17D4}"/>
              </a:ext>
            </a:extLst>
          </p:cNvPr>
          <p:cNvCxnSpPr>
            <a:cxnSpLocks/>
            <a:stCxn id="29" idx="6"/>
            <a:endCxn id="9" idx="2"/>
          </p:cNvCxnSpPr>
          <p:nvPr/>
        </p:nvCxnSpPr>
        <p:spPr>
          <a:xfrm>
            <a:off x="2630850" y="3537928"/>
            <a:ext cx="908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1697;p58">
            <a:extLst>
              <a:ext uri="{FF2B5EF4-FFF2-40B4-BE49-F238E27FC236}">
                <a16:creationId xmlns:a16="http://schemas.microsoft.com/office/drawing/2014/main" id="{27C2EF87-9DCD-EE64-2801-C37930799AD0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4111850" y="3537928"/>
            <a:ext cx="908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698;p58">
            <a:extLst>
              <a:ext uri="{FF2B5EF4-FFF2-40B4-BE49-F238E27FC236}">
                <a16:creationId xmlns:a16="http://schemas.microsoft.com/office/drawing/2014/main" id="{AC764909-61C4-BB5A-2B4C-5B91166980D8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>
            <a:off x="5592850" y="3537928"/>
            <a:ext cx="908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720;p58">
            <a:extLst>
              <a:ext uri="{FF2B5EF4-FFF2-40B4-BE49-F238E27FC236}">
                <a16:creationId xmlns:a16="http://schemas.microsoft.com/office/drawing/2014/main" id="{04841950-90EA-8B09-3C15-3F5689522FE5}"/>
              </a:ext>
            </a:extLst>
          </p:cNvPr>
          <p:cNvSpPr txBox="1">
            <a:spLocks/>
          </p:cNvSpPr>
          <p:nvPr/>
        </p:nvSpPr>
        <p:spPr>
          <a:xfrm>
            <a:off x="1687800" y="3971428"/>
            <a:ext cx="13134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1400">
                <a:solidFill>
                  <a:srgbClr val="FFFFFF"/>
                </a:solidFill>
              </a:rPr>
              <a:t>College</a:t>
            </a:r>
          </a:p>
        </p:txBody>
      </p:sp>
      <p:sp>
        <p:nvSpPr>
          <p:cNvPr id="18" name="Google Shape;1721;p58">
            <a:extLst>
              <a:ext uri="{FF2B5EF4-FFF2-40B4-BE49-F238E27FC236}">
                <a16:creationId xmlns:a16="http://schemas.microsoft.com/office/drawing/2014/main" id="{3FE1228E-CA41-EB47-1B1D-BFC5B70BE136}"/>
              </a:ext>
            </a:extLst>
          </p:cNvPr>
          <p:cNvSpPr txBox="1">
            <a:spLocks/>
          </p:cNvSpPr>
          <p:nvPr/>
        </p:nvSpPr>
        <p:spPr>
          <a:xfrm>
            <a:off x="1687801" y="4238403"/>
            <a:ext cx="1313400" cy="500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999"/>
              </a:lnSpc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" sz="1100">
                <a:solidFill>
                  <a:srgbClr val="FFFFFF"/>
                </a:solidFill>
              </a:rPr>
              <a:t>First started learning Microsoft SQL</a:t>
            </a:r>
            <a:endParaRPr lang="en-US"/>
          </a:p>
        </p:txBody>
      </p:sp>
      <p:sp>
        <p:nvSpPr>
          <p:cNvPr id="19" name="Google Shape;1722;p58">
            <a:extLst>
              <a:ext uri="{FF2B5EF4-FFF2-40B4-BE49-F238E27FC236}">
                <a16:creationId xmlns:a16="http://schemas.microsoft.com/office/drawing/2014/main" id="{2749C319-B29D-9846-3D66-FEB25B8E7138}"/>
              </a:ext>
            </a:extLst>
          </p:cNvPr>
          <p:cNvSpPr txBox="1">
            <a:spLocks/>
          </p:cNvSpPr>
          <p:nvPr/>
        </p:nvSpPr>
        <p:spPr>
          <a:xfrm>
            <a:off x="1680949" y="2744576"/>
            <a:ext cx="13134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1400">
                <a:solidFill>
                  <a:srgbClr val="FFFFFF"/>
                </a:solidFill>
              </a:rPr>
              <a:t>2009</a:t>
            </a:r>
          </a:p>
        </p:txBody>
      </p:sp>
      <p:sp>
        <p:nvSpPr>
          <p:cNvPr id="20" name="Google Shape;1723;p58">
            <a:extLst>
              <a:ext uri="{FF2B5EF4-FFF2-40B4-BE49-F238E27FC236}">
                <a16:creationId xmlns:a16="http://schemas.microsoft.com/office/drawing/2014/main" id="{FF435901-A943-0634-E52C-A44B288CC596}"/>
              </a:ext>
            </a:extLst>
          </p:cNvPr>
          <p:cNvSpPr txBox="1">
            <a:spLocks/>
          </p:cNvSpPr>
          <p:nvPr/>
        </p:nvSpPr>
        <p:spPr>
          <a:xfrm>
            <a:off x="3168800" y="3971428"/>
            <a:ext cx="13134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1400">
                <a:solidFill>
                  <a:srgbClr val="FFFFFF"/>
                </a:solidFill>
              </a:rPr>
              <a:t>University</a:t>
            </a:r>
          </a:p>
        </p:txBody>
      </p:sp>
      <p:sp>
        <p:nvSpPr>
          <p:cNvPr id="21" name="Google Shape;1724;p58">
            <a:extLst>
              <a:ext uri="{FF2B5EF4-FFF2-40B4-BE49-F238E27FC236}">
                <a16:creationId xmlns:a16="http://schemas.microsoft.com/office/drawing/2014/main" id="{84286B32-A343-11B6-9516-92C9CDCEAD71}"/>
              </a:ext>
            </a:extLst>
          </p:cNvPr>
          <p:cNvSpPr txBox="1">
            <a:spLocks/>
          </p:cNvSpPr>
          <p:nvPr/>
        </p:nvSpPr>
        <p:spPr>
          <a:xfrm>
            <a:off x="3168801" y="4238403"/>
            <a:ext cx="1313400" cy="500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999"/>
              </a:lnSpc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" sz="1100">
                <a:solidFill>
                  <a:schemeClr val="lt1"/>
                </a:solidFill>
              </a:rPr>
              <a:t>Taught Oracle SQL</a:t>
            </a:r>
          </a:p>
        </p:txBody>
      </p:sp>
      <p:sp>
        <p:nvSpPr>
          <p:cNvPr id="22" name="Google Shape;1725;p58">
            <a:extLst>
              <a:ext uri="{FF2B5EF4-FFF2-40B4-BE49-F238E27FC236}">
                <a16:creationId xmlns:a16="http://schemas.microsoft.com/office/drawing/2014/main" id="{5663A5D7-9FF7-95BE-385C-FA38B172B424}"/>
              </a:ext>
            </a:extLst>
          </p:cNvPr>
          <p:cNvSpPr txBox="1">
            <a:spLocks/>
          </p:cNvSpPr>
          <p:nvPr/>
        </p:nvSpPr>
        <p:spPr>
          <a:xfrm>
            <a:off x="3161949" y="2739576"/>
            <a:ext cx="13134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1400">
                <a:solidFill>
                  <a:srgbClr val="FFFFFF"/>
                </a:solidFill>
              </a:rPr>
              <a:t>2010</a:t>
            </a:r>
          </a:p>
        </p:txBody>
      </p:sp>
      <p:sp>
        <p:nvSpPr>
          <p:cNvPr id="23" name="Google Shape;1726;p58">
            <a:extLst>
              <a:ext uri="{FF2B5EF4-FFF2-40B4-BE49-F238E27FC236}">
                <a16:creationId xmlns:a16="http://schemas.microsoft.com/office/drawing/2014/main" id="{705A7C61-133B-1275-BFC3-03C8799F68B8}"/>
              </a:ext>
            </a:extLst>
          </p:cNvPr>
          <p:cNvSpPr txBox="1">
            <a:spLocks/>
          </p:cNvSpPr>
          <p:nvPr/>
        </p:nvSpPr>
        <p:spPr>
          <a:xfrm>
            <a:off x="4649850" y="3971428"/>
            <a:ext cx="13134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1400">
                <a:solidFill>
                  <a:srgbClr val="FFFFFF"/>
                </a:solidFill>
              </a:rPr>
              <a:t>Fujitsu</a:t>
            </a:r>
          </a:p>
        </p:txBody>
      </p:sp>
      <p:sp>
        <p:nvSpPr>
          <p:cNvPr id="24" name="Google Shape;1727;p58">
            <a:extLst>
              <a:ext uri="{FF2B5EF4-FFF2-40B4-BE49-F238E27FC236}">
                <a16:creationId xmlns:a16="http://schemas.microsoft.com/office/drawing/2014/main" id="{6E18B682-3D7D-9433-0F2D-6E684C766915}"/>
              </a:ext>
            </a:extLst>
          </p:cNvPr>
          <p:cNvSpPr txBox="1">
            <a:spLocks/>
          </p:cNvSpPr>
          <p:nvPr/>
        </p:nvSpPr>
        <p:spPr>
          <a:xfrm>
            <a:off x="4649851" y="4238403"/>
            <a:ext cx="1313400" cy="500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999"/>
              </a:lnSpc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" sz="1100">
                <a:solidFill>
                  <a:schemeClr val="lt1"/>
                </a:solidFill>
              </a:rPr>
              <a:t>First learned about PostgreSQL and SQLite.NET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25" name="Google Shape;1728;p58">
            <a:extLst>
              <a:ext uri="{FF2B5EF4-FFF2-40B4-BE49-F238E27FC236}">
                <a16:creationId xmlns:a16="http://schemas.microsoft.com/office/drawing/2014/main" id="{18C119A8-1514-AB85-7A35-F87AF674CD42}"/>
              </a:ext>
            </a:extLst>
          </p:cNvPr>
          <p:cNvSpPr txBox="1">
            <a:spLocks/>
          </p:cNvSpPr>
          <p:nvPr/>
        </p:nvSpPr>
        <p:spPr>
          <a:xfrm>
            <a:off x="6130800" y="3971428"/>
            <a:ext cx="13134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1400">
                <a:solidFill>
                  <a:srgbClr val="FFFFFF"/>
                </a:solidFill>
              </a:rPr>
              <a:t>BBC</a:t>
            </a:r>
          </a:p>
        </p:txBody>
      </p:sp>
      <p:sp>
        <p:nvSpPr>
          <p:cNvPr id="26" name="Google Shape;1729;p58">
            <a:extLst>
              <a:ext uri="{FF2B5EF4-FFF2-40B4-BE49-F238E27FC236}">
                <a16:creationId xmlns:a16="http://schemas.microsoft.com/office/drawing/2014/main" id="{42212E3E-4987-771E-3201-C0528B6423C2}"/>
              </a:ext>
            </a:extLst>
          </p:cNvPr>
          <p:cNvSpPr txBox="1">
            <a:spLocks/>
          </p:cNvSpPr>
          <p:nvPr/>
        </p:nvSpPr>
        <p:spPr>
          <a:xfrm>
            <a:off x="6130801" y="4238403"/>
            <a:ext cx="1313400" cy="500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999"/>
              </a:lnSpc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" sz="1100">
                <a:solidFill>
                  <a:schemeClr val="lt1"/>
                </a:solidFill>
              </a:rPr>
              <a:t>Used Amazon RDS</a:t>
            </a:r>
            <a:endParaRPr lang="en-US"/>
          </a:p>
        </p:txBody>
      </p:sp>
      <p:sp>
        <p:nvSpPr>
          <p:cNvPr id="27" name="Google Shape;1730;p58">
            <a:extLst>
              <a:ext uri="{FF2B5EF4-FFF2-40B4-BE49-F238E27FC236}">
                <a16:creationId xmlns:a16="http://schemas.microsoft.com/office/drawing/2014/main" id="{BD1580A3-835B-4173-8A36-C5319FADB528}"/>
              </a:ext>
            </a:extLst>
          </p:cNvPr>
          <p:cNvSpPr txBox="1">
            <a:spLocks/>
          </p:cNvSpPr>
          <p:nvPr/>
        </p:nvSpPr>
        <p:spPr>
          <a:xfrm>
            <a:off x="4642949" y="2739576"/>
            <a:ext cx="13134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1400">
                <a:solidFill>
                  <a:srgbClr val="FFFFFF"/>
                </a:solidFill>
              </a:rPr>
              <a:t>2015</a:t>
            </a:r>
          </a:p>
        </p:txBody>
      </p:sp>
      <p:sp>
        <p:nvSpPr>
          <p:cNvPr id="28" name="Google Shape;1731;p58">
            <a:extLst>
              <a:ext uri="{FF2B5EF4-FFF2-40B4-BE49-F238E27FC236}">
                <a16:creationId xmlns:a16="http://schemas.microsoft.com/office/drawing/2014/main" id="{30EB1CEC-DE53-DEEA-60EB-A919909B14D2}"/>
              </a:ext>
            </a:extLst>
          </p:cNvPr>
          <p:cNvSpPr txBox="1">
            <a:spLocks/>
          </p:cNvSpPr>
          <p:nvPr/>
        </p:nvSpPr>
        <p:spPr>
          <a:xfrm>
            <a:off x="6123949" y="2735201"/>
            <a:ext cx="13134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1400">
                <a:solidFill>
                  <a:srgbClr val="FFFFFF"/>
                </a:solidFill>
              </a:rPr>
              <a:t>2017</a:t>
            </a:r>
          </a:p>
        </p:txBody>
      </p:sp>
      <p:sp>
        <p:nvSpPr>
          <p:cNvPr id="29" name="Google Shape;1690;p58">
            <a:extLst>
              <a:ext uri="{FF2B5EF4-FFF2-40B4-BE49-F238E27FC236}">
                <a16:creationId xmlns:a16="http://schemas.microsoft.com/office/drawing/2014/main" id="{0E2A77F9-8B32-73DC-D2C9-D70D5603D232}"/>
              </a:ext>
            </a:extLst>
          </p:cNvPr>
          <p:cNvSpPr/>
          <p:nvPr/>
        </p:nvSpPr>
        <p:spPr>
          <a:xfrm>
            <a:off x="2058150" y="3251578"/>
            <a:ext cx="572700" cy="5727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" name="Picture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2645349B-0225-468B-A424-C69779EA9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37" y="3299123"/>
            <a:ext cx="429725" cy="474412"/>
          </a:xfrm>
          <a:prstGeom prst="rect">
            <a:avLst/>
          </a:prstGeom>
        </p:spPr>
      </p:pic>
      <p:pic>
        <p:nvPicPr>
          <p:cNvPr id="31" name="Picture 5" descr="Icon&#10;&#10;Description automatically generated">
            <a:extLst>
              <a:ext uri="{FF2B5EF4-FFF2-40B4-BE49-F238E27FC236}">
                <a16:creationId xmlns:a16="http://schemas.microsoft.com/office/drawing/2014/main" id="{928F882B-0C63-5852-8A9A-2DB0319DC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016" y="3326652"/>
            <a:ext cx="363782" cy="419355"/>
          </a:xfrm>
          <a:prstGeom prst="rect">
            <a:avLst/>
          </a:prstGeom>
        </p:spPr>
      </p:pic>
      <p:pic>
        <p:nvPicPr>
          <p:cNvPr id="32" name="Picture 6" descr="Icon&#10;&#10;Description automatically generated">
            <a:extLst>
              <a:ext uri="{FF2B5EF4-FFF2-40B4-BE49-F238E27FC236}">
                <a16:creationId xmlns:a16="http://schemas.microsoft.com/office/drawing/2014/main" id="{2016BD08-1C8F-D0B4-4A7C-729B58D50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0746" y="3326844"/>
            <a:ext cx="429725" cy="418971"/>
          </a:xfrm>
          <a:prstGeom prst="rect">
            <a:avLst/>
          </a:prstGeom>
        </p:spPr>
      </p:pic>
      <p:pic>
        <p:nvPicPr>
          <p:cNvPr id="33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39568C36-6BB6-3504-BC8C-A68183CE4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7419" y="3339952"/>
            <a:ext cx="352792" cy="392753"/>
          </a:xfrm>
          <a:prstGeom prst="rect">
            <a:avLst/>
          </a:prstGeom>
        </p:spPr>
      </p:pic>
      <p:pic>
        <p:nvPicPr>
          <p:cNvPr id="34" name="Picture 9">
            <a:extLst>
              <a:ext uri="{FF2B5EF4-FFF2-40B4-BE49-F238E27FC236}">
                <a16:creationId xmlns:a16="http://schemas.microsoft.com/office/drawing/2014/main" id="{8763B7BB-EF2D-EF28-916C-AC5EF90B11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3645" y="3301990"/>
            <a:ext cx="402250" cy="523627"/>
          </a:xfrm>
          <a:prstGeom prst="rect">
            <a:avLst/>
          </a:prstGeom>
        </p:spPr>
      </p:pic>
      <p:sp>
        <p:nvSpPr>
          <p:cNvPr id="35" name="Google Shape;1731;p58">
            <a:extLst>
              <a:ext uri="{FF2B5EF4-FFF2-40B4-BE49-F238E27FC236}">
                <a16:creationId xmlns:a16="http://schemas.microsoft.com/office/drawing/2014/main" id="{F68A367C-A887-1C80-6F0F-45477941997D}"/>
              </a:ext>
            </a:extLst>
          </p:cNvPr>
          <p:cNvSpPr txBox="1">
            <a:spLocks/>
          </p:cNvSpPr>
          <p:nvPr/>
        </p:nvSpPr>
        <p:spPr>
          <a:xfrm>
            <a:off x="7606185" y="2750222"/>
            <a:ext cx="1313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>
                <a:solidFill>
                  <a:srgbClr val="FFFFFF"/>
                </a:solidFill>
              </a:rPr>
              <a:t>2021</a:t>
            </a:r>
          </a:p>
        </p:txBody>
      </p:sp>
      <p:cxnSp>
        <p:nvCxnSpPr>
          <p:cNvPr id="36" name="Google Shape;1698;p58">
            <a:extLst>
              <a:ext uri="{FF2B5EF4-FFF2-40B4-BE49-F238E27FC236}">
                <a16:creationId xmlns:a16="http://schemas.microsoft.com/office/drawing/2014/main" id="{1A030262-3FA4-EF11-B9FD-92970F404385}"/>
              </a:ext>
            </a:extLst>
          </p:cNvPr>
          <p:cNvCxnSpPr>
            <a:cxnSpLocks/>
          </p:cNvCxnSpPr>
          <p:nvPr/>
        </p:nvCxnSpPr>
        <p:spPr>
          <a:xfrm>
            <a:off x="7076552" y="3537928"/>
            <a:ext cx="908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1728;p58">
            <a:extLst>
              <a:ext uri="{FF2B5EF4-FFF2-40B4-BE49-F238E27FC236}">
                <a16:creationId xmlns:a16="http://schemas.microsoft.com/office/drawing/2014/main" id="{C0B556DD-EEF8-18E6-D745-667CF340BD9C}"/>
              </a:ext>
            </a:extLst>
          </p:cNvPr>
          <p:cNvSpPr txBox="1">
            <a:spLocks/>
          </p:cNvSpPr>
          <p:nvPr/>
        </p:nvSpPr>
        <p:spPr>
          <a:xfrm>
            <a:off x="7574570" y="3969963"/>
            <a:ext cx="1313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>
                <a:solidFill>
                  <a:srgbClr val="FFFFFF"/>
                </a:solidFill>
              </a:rPr>
              <a:t>MongoDB</a:t>
            </a:r>
            <a:endParaRPr lang="en-US"/>
          </a:p>
        </p:txBody>
      </p:sp>
      <p:sp>
        <p:nvSpPr>
          <p:cNvPr id="38" name="Google Shape;1729;p58">
            <a:extLst>
              <a:ext uri="{FF2B5EF4-FFF2-40B4-BE49-F238E27FC236}">
                <a16:creationId xmlns:a16="http://schemas.microsoft.com/office/drawing/2014/main" id="{1424E813-0DA6-985C-DF47-75E446D78EC9}"/>
              </a:ext>
            </a:extLst>
          </p:cNvPr>
          <p:cNvSpPr txBox="1">
            <a:spLocks/>
          </p:cNvSpPr>
          <p:nvPr/>
        </p:nvSpPr>
        <p:spPr>
          <a:xfrm>
            <a:off x="7613037" y="4236938"/>
            <a:ext cx="13134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bel"/>
              <a:buChar char="●"/>
              <a:defRPr sz="18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Document Databases </a:t>
            </a:r>
            <a:r>
              <a:rPr lang="en" sz="1100" err="1">
                <a:solidFill>
                  <a:schemeClr val="lt1"/>
                </a:solidFill>
              </a:rPr>
              <a:t>ftw</a:t>
            </a:r>
            <a:r>
              <a:rPr lang="en" sz="1100">
                <a:solidFill>
                  <a:schemeClr val="lt1"/>
                </a:solidFill>
              </a:rPr>
              <a:t>!</a:t>
            </a:r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DDEE39-CAEC-46DF-B4F8-140060EF20A8}"/>
              </a:ext>
            </a:extLst>
          </p:cNvPr>
          <p:cNvSpPr txBox="1"/>
          <p:nvPr/>
        </p:nvSpPr>
        <p:spPr>
          <a:xfrm>
            <a:off x="230281" y="6123543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@LuceCarter1 </a:t>
            </a:r>
            <a:endParaRPr lang="en-GB"/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1B2B5C04-5A71-46CE-92FB-9112212684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79948" y="4876800"/>
            <a:ext cx="25781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8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9" grpId="1" animBg="1"/>
      <p:bldP spid="11" grpId="0" animBg="1"/>
      <p:bldP spid="12" grpId="0" animBg="1"/>
      <p:bldP spid="17" grpId="0"/>
      <p:bldP spid="17" grpId="1"/>
      <p:bldP spid="18" grpId="0" build="p"/>
      <p:bldP spid="18" grpId="1" build="p"/>
      <p:bldP spid="19" grpId="0"/>
      <p:bldP spid="19" grpId="1"/>
      <p:bldP spid="20" grpId="0"/>
      <p:bldP spid="20" grpId="1"/>
      <p:bldP spid="21" grpId="0" build="p"/>
      <p:bldP spid="21" grpId="1" build="p"/>
      <p:bldP spid="22" grpId="0"/>
      <p:bldP spid="22" grpId="1"/>
      <p:bldP spid="23" grpId="0"/>
      <p:bldP spid="24" grpId="0" build="p"/>
      <p:bldP spid="25" grpId="0"/>
      <p:bldP spid="26" grpId="0" build="p"/>
      <p:bldP spid="27" grpId="0"/>
      <p:bldP spid="28" grpId="0"/>
      <p:bldP spid="29" grpId="0" animBg="1"/>
      <p:bldP spid="29" grpId="1" animBg="1"/>
      <p:bldP spid="35" grpId="0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98E62D-5D9F-F524-627D-677EF75E955F}"/>
              </a:ext>
            </a:extLst>
          </p:cNvPr>
          <p:cNvSpPr txBox="1"/>
          <p:nvPr/>
        </p:nvSpPr>
        <p:spPr>
          <a:xfrm>
            <a:off x="5868444" y="594986"/>
            <a:ext cx="520456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Mobile experiences are expected, but difficult to deliver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Today, people expect to use their mobile devices for everything – shopping, finances, and even work. A record-breaking number of new apps debuted in 2021, many of them business apps tackling digital transformation initiatives.</a:t>
            </a:r>
          </a:p>
          <a:p>
            <a:endParaRPr lang="en-US"/>
          </a:p>
        </p:txBody>
      </p:sp>
      <p:pic>
        <p:nvPicPr>
          <p:cNvPr id="1026" name="Picture 2" descr="Free Person Taking Photo of a Green Leaf Stock Photo">
            <a:extLst>
              <a:ext uri="{FF2B5EF4-FFF2-40B4-BE49-F238E27FC236}">
                <a16:creationId xmlns:a16="http://schemas.microsoft.com/office/drawing/2014/main" id="{2ED007E4-7325-3E0E-86A7-812739FC3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9" r="19716"/>
          <a:stretch/>
        </p:blipFill>
        <p:spPr bwMode="auto">
          <a:xfrm>
            <a:off x="444674" y="594986"/>
            <a:ext cx="4540685" cy="477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CB60F-5DE3-8198-4880-2796C0415D92}"/>
              </a:ext>
            </a:extLst>
          </p:cNvPr>
          <p:cNvSpPr txBox="1"/>
          <p:nvPr/>
        </p:nvSpPr>
        <p:spPr>
          <a:xfrm>
            <a:off x="5868444" y="5655501"/>
            <a:ext cx="502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70% of these digital transformation initiatives fail…</a:t>
            </a:r>
          </a:p>
          <a:p>
            <a:r>
              <a:rPr lang="en-US" sz="1600">
                <a:solidFill>
                  <a:schemeClr val="bg2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— BCG (2020)</a:t>
            </a:r>
          </a:p>
          <a:p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1B76E7-15BA-4D85-BF4F-F49D84A03162}"/>
              </a:ext>
            </a:extLst>
          </p:cNvPr>
          <p:cNvSpPr txBox="1"/>
          <p:nvPr/>
        </p:nvSpPr>
        <p:spPr>
          <a:xfrm>
            <a:off x="230281" y="6123543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@LuceCarter1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296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2A6A016-35F4-C1BC-07E5-D1798CAED33A}"/>
              </a:ext>
            </a:extLst>
          </p:cNvPr>
          <p:cNvSpPr txBox="1"/>
          <p:nvPr/>
        </p:nvSpPr>
        <p:spPr>
          <a:xfrm>
            <a:off x="938947" y="1797784"/>
            <a:ext cx="509363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3200" i="0" u="none" strike="noStrike">
                <a:solidFill>
                  <a:schemeClr val="accent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Successful apps meet modern user expectations </a:t>
            </a:r>
            <a:endParaRPr lang="en-GB" sz="3200">
              <a:solidFill>
                <a:schemeClr val="accent4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br>
              <a:rPr lang="en-GB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F4D861-9FBF-1803-EFB7-3CE17647E15B}"/>
              </a:ext>
            </a:extLst>
          </p:cNvPr>
          <p:cNvSpPr txBox="1"/>
          <p:nvPr/>
        </p:nvSpPr>
        <p:spPr>
          <a:xfrm>
            <a:off x="938947" y="3536115"/>
            <a:ext cx="51570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Adoption by consumers or employees is critical to an app’s success</a:t>
            </a:r>
            <a:endParaRPr lang="en-GB" b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br>
              <a:rPr lang="en-GB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B055B1-0395-81AE-090B-1DB320D1CCA6}"/>
              </a:ext>
            </a:extLst>
          </p:cNvPr>
          <p:cNvSpPr txBox="1"/>
          <p:nvPr/>
        </p:nvSpPr>
        <p:spPr>
          <a:xfrm>
            <a:off x="7908344" y="1010124"/>
            <a:ext cx="299695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000" b="0" i="0" u="none" strike="noStrike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Fast, reactive UI </a:t>
            </a:r>
            <a:endParaRPr lang="en-GB" sz="1100" b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GB" sz="1100" b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1400" b="0" i="0" u="none" strike="noStrike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app’s UI must update immediately to changes without lag, and the app should be stable and secure without crashes.</a:t>
            </a:r>
            <a:endParaRPr lang="en-US" sz="11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DC403C-D944-D9F2-0001-A370CAF12FA8}"/>
              </a:ext>
            </a:extLst>
          </p:cNvPr>
          <p:cNvSpPr txBox="1"/>
          <p:nvPr/>
        </p:nvSpPr>
        <p:spPr>
          <a:xfrm>
            <a:off x="7857714" y="2945717"/>
            <a:ext cx="284506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000" b="0" i="0" u="none" strike="noStrike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Reliable, real-time data </a:t>
            </a:r>
            <a:endParaRPr lang="en-GB" sz="2000" b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GB" sz="1400" b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1400" b="0" i="0" u="none" strike="noStrike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data and user experience must continuously stay up-to-date across multiple concurrently active users and devices.</a:t>
            </a:r>
            <a:endParaRPr lang="en-GB" sz="1400" b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br>
              <a:rPr lang="en-GB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3521DC-9445-1519-A6E3-CCF068055945}"/>
              </a:ext>
            </a:extLst>
          </p:cNvPr>
          <p:cNvSpPr txBox="1"/>
          <p:nvPr/>
        </p:nvSpPr>
        <p:spPr>
          <a:xfrm>
            <a:off x="7972604" y="4988286"/>
            <a:ext cx="28450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000" b="0" i="0" u="none" strike="noStrike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Always-on experience</a:t>
            </a:r>
            <a:endParaRPr lang="en-GB" sz="2000" b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GB" sz="1400" b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1400" b="0" i="0" u="none" strike="noStrike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app must function and be reliable even with intermittent connectivity.</a:t>
            </a:r>
            <a:br>
              <a:rPr lang="en-GB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36B937-9A46-40B4-B2A2-F511FE783E03}"/>
              </a:ext>
            </a:extLst>
          </p:cNvPr>
          <p:cNvSpPr txBox="1"/>
          <p:nvPr/>
        </p:nvSpPr>
        <p:spPr>
          <a:xfrm>
            <a:off x="230281" y="6123543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@LuceCarter1 </a:t>
            </a:r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340F77-5BD5-4AE6-BBCA-6AC0718C4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6708" y="1118915"/>
            <a:ext cx="1357738" cy="135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D74DD44-F864-4D28-8B0C-E9AE8F3FA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866" y="3170988"/>
            <a:ext cx="1357738" cy="135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3656C8A-08F7-4123-BC8F-3486E79A2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290" y="4988286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46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03CF9D3-703D-4441-BBF7-FCB7EB9AC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682" y="1626318"/>
            <a:ext cx="1160439" cy="198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4C7887-9C31-4BA9-95DC-E86BF9650795}"/>
              </a:ext>
            </a:extLst>
          </p:cNvPr>
          <p:cNvSpPr txBox="1"/>
          <p:nvPr/>
        </p:nvSpPr>
        <p:spPr>
          <a:xfrm>
            <a:off x="2442633" y="1691406"/>
            <a:ext cx="293793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GB" b="0" i="0" u="none" strike="noStrike">
                <a:solidFill>
                  <a:srgbClr val="FFFFF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Mobile devices with </a:t>
            </a:r>
            <a:endParaRPr lang="en-GB" sz="1400" b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GB" b="0" i="0" u="none" strike="noStrike">
                <a:solidFill>
                  <a:srgbClr val="FFFFF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local data</a:t>
            </a:r>
            <a:endParaRPr lang="en-GB" sz="1400" b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br>
              <a:rPr lang="en-GB" sz="1400" b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1400" b="0" i="0" u="none" strike="noStrike">
                <a:solidFill>
                  <a:srgbClr val="FFFFF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Required for offline functionality, app performance, and responsiveness</a:t>
            </a:r>
            <a:endParaRPr lang="en-GB" sz="1400" b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br>
              <a:rPr lang="en-GB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GB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47A2A3D-CE3C-4946-890D-E8551D09A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744" y="5416447"/>
            <a:ext cx="954321" cy="110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09BECE-0130-4584-92F7-89D4349FEA42}"/>
              </a:ext>
            </a:extLst>
          </p:cNvPr>
          <p:cNvCxnSpPr>
            <a:stCxn id="2050" idx="2"/>
            <a:endCxn id="2054" idx="0"/>
          </p:cNvCxnSpPr>
          <p:nvPr/>
        </p:nvCxnSpPr>
        <p:spPr>
          <a:xfrm flipH="1">
            <a:off x="6147905" y="3606800"/>
            <a:ext cx="29997" cy="1809647"/>
          </a:xfrm>
          <a:prstGeom prst="straightConnector1">
            <a:avLst/>
          </a:prstGeom>
          <a:ln w="28575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573F81A-625F-4C99-9FA3-B15611E1B76E}"/>
              </a:ext>
            </a:extLst>
          </p:cNvPr>
          <p:cNvSpPr txBox="1"/>
          <p:nvPr/>
        </p:nvSpPr>
        <p:spPr>
          <a:xfrm>
            <a:off x="6539522" y="3862347"/>
            <a:ext cx="2360838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400" b="0" i="0" u="none" strike="noStrike">
                <a:solidFill>
                  <a:srgbClr val="FFFFF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synchronization</a:t>
            </a:r>
            <a:endParaRPr lang="en-GB" sz="1100" b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GB" sz="1100" b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1100" b="0" i="0" u="none" strike="noStrike">
                <a:solidFill>
                  <a:srgbClr val="FFFFF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Required to reflect changing data from multiple users/devices to deliver a consistent and reliable experience</a:t>
            </a:r>
            <a:endParaRPr lang="en-GB" sz="1100" b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br>
              <a:rPr lang="en-GB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GB" sz="11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1EAB71-670C-4314-B22F-9BA9BBB9DB3D}"/>
              </a:ext>
            </a:extLst>
          </p:cNvPr>
          <p:cNvSpPr txBox="1"/>
          <p:nvPr/>
        </p:nvSpPr>
        <p:spPr>
          <a:xfrm>
            <a:off x="3911600" y="593650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200" b="0" i="0" u="none" strike="noStrike">
                <a:solidFill>
                  <a:srgbClr val="FFFFF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Backend database</a:t>
            </a:r>
            <a:endParaRPr lang="en-GB" sz="1200" b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br>
              <a:rPr lang="en-GB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GB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6319373-3DE8-4FE9-ACF0-3DF31B7944C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>
                <a:solidFill>
                  <a:schemeClr val="accent4"/>
                </a:solidFill>
              </a:rPr>
              <a:t>Architect a mobile app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C42FBE-F034-4BE3-AC92-41A862987463}"/>
              </a:ext>
            </a:extLst>
          </p:cNvPr>
          <p:cNvSpPr txBox="1"/>
          <p:nvPr/>
        </p:nvSpPr>
        <p:spPr>
          <a:xfrm>
            <a:off x="230281" y="6123543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@LuceCarter1 </a:t>
            </a:r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158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478;p1252">
            <a:extLst>
              <a:ext uri="{FF2B5EF4-FFF2-40B4-BE49-F238E27FC236}">
                <a16:creationId xmlns:a16="http://schemas.microsoft.com/office/drawing/2014/main" id="{5CDF7C13-BD31-4BF7-8F7C-1AD921F9FB55}"/>
              </a:ext>
            </a:extLst>
          </p:cNvPr>
          <p:cNvSpPr txBox="1">
            <a:spLocks/>
          </p:cNvSpPr>
          <p:nvPr/>
        </p:nvSpPr>
        <p:spPr>
          <a:xfrm>
            <a:off x="2804145" y="3562980"/>
            <a:ext cx="1454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erif JP"/>
              <a:buNone/>
              <a:defRPr sz="2800" b="0" i="0" u="none" strike="noStrike" cap="none">
                <a:solidFill>
                  <a:schemeClr val="dk1"/>
                </a:solidFill>
                <a:latin typeface="Noto Serif JP"/>
                <a:ea typeface="Noto Serif JP"/>
                <a:cs typeface="Noto Serif JP"/>
                <a:sym typeface="Noto Serif J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GB" sz="1200" kern="0">
                <a:solidFill>
                  <a:srgbClr val="00ED6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exend Deca"/>
              </a:rPr>
              <a:t>Data synchronization</a:t>
            </a:r>
            <a:endParaRPr lang="en-GB" sz="1200" kern="0">
              <a:solidFill>
                <a:srgbClr val="00ED6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exend Deca Light"/>
            </a:endParaRPr>
          </a:p>
        </p:txBody>
      </p:sp>
      <p:sp>
        <p:nvSpPr>
          <p:cNvPr id="9" name="Google Shape;18479;p1252">
            <a:extLst>
              <a:ext uri="{FF2B5EF4-FFF2-40B4-BE49-F238E27FC236}">
                <a16:creationId xmlns:a16="http://schemas.microsoft.com/office/drawing/2014/main" id="{A6211E6F-902A-4581-BA27-E74516310C9C}"/>
              </a:ext>
            </a:extLst>
          </p:cNvPr>
          <p:cNvSpPr/>
          <p:nvPr/>
        </p:nvSpPr>
        <p:spPr>
          <a:xfrm>
            <a:off x="7698295" y="2444355"/>
            <a:ext cx="1198200" cy="320100"/>
          </a:xfrm>
          <a:prstGeom prst="rect">
            <a:avLst/>
          </a:prstGeom>
          <a:solidFill>
            <a:srgbClr val="F9EBFF"/>
          </a:solidFill>
          <a:ln w="9525" cap="flat" cmpd="sng">
            <a:solidFill>
              <a:srgbClr val="001E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900"/>
              <a:buFont typeface="Arial"/>
              <a:buNone/>
            </a:pPr>
            <a:r>
              <a:rPr lang="en" sz="900" ker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JSON</a:t>
            </a:r>
            <a:endParaRPr sz="900" kern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</p:txBody>
      </p:sp>
      <p:sp>
        <p:nvSpPr>
          <p:cNvPr id="10" name="Google Shape;18480;p1252">
            <a:extLst>
              <a:ext uri="{FF2B5EF4-FFF2-40B4-BE49-F238E27FC236}">
                <a16:creationId xmlns:a16="http://schemas.microsoft.com/office/drawing/2014/main" id="{4ABB20F0-8BEB-41F2-BA22-F91BB91D70C1}"/>
              </a:ext>
            </a:extLst>
          </p:cNvPr>
          <p:cNvSpPr/>
          <p:nvPr/>
        </p:nvSpPr>
        <p:spPr>
          <a:xfrm>
            <a:off x="6181195" y="2429290"/>
            <a:ext cx="1198200" cy="320100"/>
          </a:xfrm>
          <a:prstGeom prst="rect">
            <a:avLst/>
          </a:prstGeom>
          <a:solidFill>
            <a:srgbClr val="F9EBFF"/>
          </a:solidFill>
          <a:ln w="9525" cap="flat" cmpd="sng">
            <a:solidFill>
              <a:srgbClr val="001E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900" ker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NATIVE OBJECT</a:t>
            </a:r>
            <a:endParaRPr sz="900" kern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</p:txBody>
      </p:sp>
      <p:sp>
        <p:nvSpPr>
          <p:cNvPr id="11" name="Google Shape;18481;p1252">
            <a:extLst>
              <a:ext uri="{FF2B5EF4-FFF2-40B4-BE49-F238E27FC236}">
                <a16:creationId xmlns:a16="http://schemas.microsoft.com/office/drawing/2014/main" id="{0E7B57BF-15F7-4075-92AD-369557076EA6}"/>
              </a:ext>
            </a:extLst>
          </p:cNvPr>
          <p:cNvSpPr/>
          <p:nvPr/>
        </p:nvSpPr>
        <p:spPr>
          <a:xfrm>
            <a:off x="4664095" y="2429290"/>
            <a:ext cx="1198200" cy="320100"/>
          </a:xfrm>
          <a:prstGeom prst="rect">
            <a:avLst/>
          </a:prstGeom>
          <a:solidFill>
            <a:srgbClr val="F9EBFF"/>
          </a:solidFill>
          <a:ln w="9525" cap="flat" cmpd="sng">
            <a:solidFill>
              <a:srgbClr val="001E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900" ker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ORM</a:t>
            </a:r>
            <a:endParaRPr sz="900" kern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</p:txBody>
      </p:sp>
      <p:sp>
        <p:nvSpPr>
          <p:cNvPr id="12" name="Google Shape;18482;p1252">
            <a:extLst>
              <a:ext uri="{FF2B5EF4-FFF2-40B4-BE49-F238E27FC236}">
                <a16:creationId xmlns:a16="http://schemas.microsoft.com/office/drawing/2014/main" id="{4FB58390-C5DB-48E4-B592-116CDBB60B59}"/>
              </a:ext>
            </a:extLst>
          </p:cNvPr>
          <p:cNvSpPr/>
          <p:nvPr/>
        </p:nvSpPr>
        <p:spPr>
          <a:xfrm>
            <a:off x="7698295" y="4973623"/>
            <a:ext cx="1198200" cy="320100"/>
          </a:xfrm>
          <a:prstGeom prst="rect">
            <a:avLst/>
          </a:prstGeom>
          <a:solidFill>
            <a:srgbClr val="F9EBFF"/>
          </a:solidFill>
          <a:ln w="9525" cap="flat" cmpd="sng">
            <a:solidFill>
              <a:srgbClr val="001E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900"/>
              <a:buFont typeface="Arial"/>
              <a:buNone/>
            </a:pPr>
            <a:r>
              <a:rPr lang="en" sz="900" ker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MSG QUEUE</a:t>
            </a:r>
            <a:endParaRPr sz="900" kern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</p:txBody>
      </p:sp>
      <p:sp>
        <p:nvSpPr>
          <p:cNvPr id="13" name="Google Shape;18483;p1252">
            <a:extLst>
              <a:ext uri="{FF2B5EF4-FFF2-40B4-BE49-F238E27FC236}">
                <a16:creationId xmlns:a16="http://schemas.microsoft.com/office/drawing/2014/main" id="{3E2F47BD-F4B5-41F0-BC7C-ED3075ADBDF6}"/>
              </a:ext>
            </a:extLst>
          </p:cNvPr>
          <p:cNvSpPr/>
          <p:nvPr/>
        </p:nvSpPr>
        <p:spPr>
          <a:xfrm>
            <a:off x="6181195" y="4973623"/>
            <a:ext cx="1198200" cy="320100"/>
          </a:xfrm>
          <a:prstGeom prst="rect">
            <a:avLst/>
          </a:prstGeom>
          <a:solidFill>
            <a:srgbClr val="F9EBFF"/>
          </a:solidFill>
          <a:ln w="9525" cap="flat" cmpd="sng">
            <a:solidFill>
              <a:srgbClr val="001E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900"/>
              <a:buFont typeface="Arial"/>
              <a:buNone/>
            </a:pPr>
            <a:r>
              <a:rPr lang="en" sz="900" ker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BACKEND OBJECT</a:t>
            </a:r>
            <a:endParaRPr sz="900" kern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</p:txBody>
      </p:sp>
      <p:sp>
        <p:nvSpPr>
          <p:cNvPr id="14" name="Google Shape;18484;p1252">
            <a:extLst>
              <a:ext uri="{FF2B5EF4-FFF2-40B4-BE49-F238E27FC236}">
                <a16:creationId xmlns:a16="http://schemas.microsoft.com/office/drawing/2014/main" id="{5442162B-68A8-4004-8D27-F4515C796154}"/>
              </a:ext>
            </a:extLst>
          </p:cNvPr>
          <p:cNvSpPr/>
          <p:nvPr/>
        </p:nvSpPr>
        <p:spPr>
          <a:xfrm>
            <a:off x="9126571" y="3966575"/>
            <a:ext cx="1198200" cy="605100"/>
          </a:xfrm>
          <a:prstGeom prst="rect">
            <a:avLst/>
          </a:prstGeom>
          <a:solidFill>
            <a:srgbClr val="E9FF99"/>
          </a:solidFill>
          <a:ln w="9525" cap="flat" cmpd="sng">
            <a:solidFill>
              <a:srgbClr val="001E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400"/>
              <a:buFont typeface="Arial"/>
              <a:buNone/>
            </a:pPr>
            <a:r>
              <a:rPr lang="en" sz="900" ker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REST CALL </a:t>
            </a:r>
            <a:endParaRPr sz="900" kern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  <a:p>
            <a:pPr algn="ctr">
              <a:buClr>
                <a:srgbClr val="000000"/>
              </a:buClr>
              <a:buSzPts val="400"/>
              <a:buFont typeface="Arial"/>
              <a:buNone/>
            </a:pPr>
            <a:r>
              <a:rPr lang="en" sz="900" ker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TO API</a:t>
            </a:r>
            <a:endParaRPr sz="900" kern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</p:txBody>
      </p:sp>
      <p:sp>
        <p:nvSpPr>
          <p:cNvPr id="15" name="Google Shape;18485;p1252">
            <a:extLst>
              <a:ext uri="{FF2B5EF4-FFF2-40B4-BE49-F238E27FC236}">
                <a16:creationId xmlns:a16="http://schemas.microsoft.com/office/drawing/2014/main" id="{674FA0D5-C0AA-4541-8556-E62DA78E5A46}"/>
              </a:ext>
            </a:extLst>
          </p:cNvPr>
          <p:cNvSpPr/>
          <p:nvPr/>
        </p:nvSpPr>
        <p:spPr>
          <a:xfrm>
            <a:off x="7698289" y="3966575"/>
            <a:ext cx="1198200" cy="605100"/>
          </a:xfrm>
          <a:prstGeom prst="rect">
            <a:avLst/>
          </a:prstGeom>
          <a:solidFill>
            <a:srgbClr val="E9FF99"/>
          </a:solidFill>
          <a:ln w="9525" cap="flat" cmpd="sng">
            <a:solidFill>
              <a:srgbClr val="001E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400"/>
              <a:buFont typeface="Arial"/>
              <a:buNone/>
            </a:pPr>
            <a:r>
              <a:rPr lang="en" sz="900" ker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PUSH SERVICE</a:t>
            </a:r>
            <a:endParaRPr sz="900" kern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</p:txBody>
      </p:sp>
      <p:pic>
        <p:nvPicPr>
          <p:cNvPr id="16" name="Google Shape;18486;p1252">
            <a:extLst>
              <a:ext uri="{FF2B5EF4-FFF2-40B4-BE49-F238E27FC236}">
                <a16:creationId xmlns:a16="http://schemas.microsoft.com/office/drawing/2014/main" id="{4A653D46-32D9-4EF8-B0D4-24A7DC36B8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134" y="4172818"/>
            <a:ext cx="518683" cy="60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8487;p1252">
            <a:extLst>
              <a:ext uri="{FF2B5EF4-FFF2-40B4-BE49-F238E27FC236}">
                <a16:creationId xmlns:a16="http://schemas.microsoft.com/office/drawing/2014/main" id="{9905B3E7-1294-44D7-B539-05F7CBA5D7B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2067" y="2215994"/>
            <a:ext cx="735805" cy="125581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488;p1252">
            <a:extLst>
              <a:ext uri="{FF2B5EF4-FFF2-40B4-BE49-F238E27FC236}">
                <a16:creationId xmlns:a16="http://schemas.microsoft.com/office/drawing/2014/main" id="{76479D90-140B-4AC8-822B-C943F9F4CBBF}"/>
              </a:ext>
            </a:extLst>
          </p:cNvPr>
          <p:cNvSpPr/>
          <p:nvPr/>
        </p:nvSpPr>
        <p:spPr>
          <a:xfrm>
            <a:off x="7698295" y="3164520"/>
            <a:ext cx="1198200" cy="402000"/>
          </a:xfrm>
          <a:prstGeom prst="rect">
            <a:avLst/>
          </a:prstGeom>
          <a:solidFill>
            <a:srgbClr val="F9EBFF"/>
          </a:solidFill>
          <a:ln w="9525" cap="flat" cmpd="sng">
            <a:solidFill>
              <a:srgbClr val="001E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900" ker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PUSH NOTIFICATION</a:t>
            </a:r>
            <a:endParaRPr sz="900" kern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</p:txBody>
      </p:sp>
      <p:cxnSp>
        <p:nvCxnSpPr>
          <p:cNvPr id="19" name="Google Shape;18489;p1252">
            <a:extLst>
              <a:ext uri="{FF2B5EF4-FFF2-40B4-BE49-F238E27FC236}">
                <a16:creationId xmlns:a16="http://schemas.microsoft.com/office/drawing/2014/main" id="{0943D80D-F5E0-428D-8B06-3A4C9D1484F2}"/>
              </a:ext>
            </a:extLst>
          </p:cNvPr>
          <p:cNvCxnSpPr>
            <a:cxnSpLocks/>
          </p:cNvCxnSpPr>
          <p:nvPr/>
        </p:nvCxnSpPr>
        <p:spPr>
          <a:xfrm>
            <a:off x="5858395" y="2642365"/>
            <a:ext cx="321900" cy="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20" name="Google Shape;18490;p1252">
            <a:extLst>
              <a:ext uri="{FF2B5EF4-FFF2-40B4-BE49-F238E27FC236}">
                <a16:creationId xmlns:a16="http://schemas.microsoft.com/office/drawing/2014/main" id="{9CF2714F-CC68-474F-8A7F-E6F7EE78BE03}"/>
              </a:ext>
            </a:extLst>
          </p:cNvPr>
          <p:cNvCxnSpPr>
            <a:stCxn id="9" idx="2"/>
            <a:endCxn id="18" idx="0"/>
          </p:cNvCxnSpPr>
          <p:nvPr/>
        </p:nvCxnSpPr>
        <p:spPr>
          <a:xfrm>
            <a:off x="8297395" y="2764455"/>
            <a:ext cx="0" cy="40020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21" name="Google Shape;18491;p1252">
            <a:extLst>
              <a:ext uri="{FF2B5EF4-FFF2-40B4-BE49-F238E27FC236}">
                <a16:creationId xmlns:a16="http://schemas.microsoft.com/office/drawing/2014/main" id="{74C8E69F-816F-4FEF-A4F4-1A416394B809}"/>
              </a:ext>
            </a:extLst>
          </p:cNvPr>
          <p:cNvCxnSpPr>
            <a:stCxn id="18" idx="2"/>
            <a:endCxn id="15" idx="0"/>
          </p:cNvCxnSpPr>
          <p:nvPr/>
        </p:nvCxnSpPr>
        <p:spPr>
          <a:xfrm>
            <a:off x="8297395" y="3566520"/>
            <a:ext cx="0" cy="40020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22" name="Google Shape;18492;p1252">
            <a:extLst>
              <a:ext uri="{FF2B5EF4-FFF2-40B4-BE49-F238E27FC236}">
                <a16:creationId xmlns:a16="http://schemas.microsoft.com/office/drawing/2014/main" id="{29317F40-7CFF-4B5C-9BE2-DA72699749F8}"/>
              </a:ext>
            </a:extLst>
          </p:cNvPr>
          <p:cNvCxnSpPr>
            <a:stCxn id="15" idx="2"/>
            <a:endCxn id="12" idx="0"/>
          </p:cNvCxnSpPr>
          <p:nvPr/>
        </p:nvCxnSpPr>
        <p:spPr>
          <a:xfrm>
            <a:off x="8297389" y="4571675"/>
            <a:ext cx="0" cy="40200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23" name="Google Shape;18493;p1252">
            <a:extLst>
              <a:ext uri="{FF2B5EF4-FFF2-40B4-BE49-F238E27FC236}">
                <a16:creationId xmlns:a16="http://schemas.microsoft.com/office/drawing/2014/main" id="{E7D2480E-B2AF-4275-9642-E314DCB4C49E}"/>
              </a:ext>
            </a:extLst>
          </p:cNvPr>
          <p:cNvCxnSpPr>
            <a:cxnSpLocks/>
          </p:cNvCxnSpPr>
          <p:nvPr/>
        </p:nvCxnSpPr>
        <p:spPr>
          <a:xfrm rot="10800000">
            <a:off x="7379545" y="5067030"/>
            <a:ext cx="318600" cy="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24" name="Google Shape;18494;p1252">
            <a:extLst>
              <a:ext uri="{FF2B5EF4-FFF2-40B4-BE49-F238E27FC236}">
                <a16:creationId xmlns:a16="http://schemas.microsoft.com/office/drawing/2014/main" id="{EF1C4E2E-1520-4D91-90EB-EDE94DD6D4C4}"/>
              </a:ext>
            </a:extLst>
          </p:cNvPr>
          <p:cNvCxnSpPr>
            <a:cxnSpLocks/>
            <a:stCxn id="14" idx="0"/>
            <a:endCxn id="9" idx="3"/>
          </p:cNvCxnSpPr>
          <p:nvPr/>
        </p:nvCxnSpPr>
        <p:spPr>
          <a:xfrm rot="5400000" flipH="1">
            <a:off x="8629921" y="2870825"/>
            <a:ext cx="1362300" cy="829200"/>
          </a:xfrm>
          <a:prstGeom prst="bentConnector2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5" name="Google Shape;18495;p1252">
            <a:extLst>
              <a:ext uri="{FF2B5EF4-FFF2-40B4-BE49-F238E27FC236}">
                <a16:creationId xmlns:a16="http://schemas.microsoft.com/office/drawing/2014/main" id="{47FD9B3D-FEE8-435A-B552-3E85FEF4795C}"/>
              </a:ext>
            </a:extLst>
          </p:cNvPr>
          <p:cNvCxnSpPr>
            <a:stCxn id="12" idx="3"/>
            <a:endCxn id="14" idx="2"/>
          </p:cNvCxnSpPr>
          <p:nvPr/>
        </p:nvCxnSpPr>
        <p:spPr>
          <a:xfrm rot="10800000" flipH="1">
            <a:off x="8896495" y="4571773"/>
            <a:ext cx="829200" cy="561900"/>
          </a:xfrm>
          <a:prstGeom prst="bentConnector2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" name="Google Shape;18496;p1252">
            <a:extLst>
              <a:ext uri="{FF2B5EF4-FFF2-40B4-BE49-F238E27FC236}">
                <a16:creationId xmlns:a16="http://schemas.microsoft.com/office/drawing/2014/main" id="{B91CDE57-4F66-4826-BA48-7020E7043AF5}"/>
              </a:ext>
            </a:extLst>
          </p:cNvPr>
          <p:cNvCxnSpPr>
            <a:cxnSpLocks/>
          </p:cNvCxnSpPr>
          <p:nvPr/>
        </p:nvCxnSpPr>
        <p:spPr>
          <a:xfrm>
            <a:off x="5858395" y="2512890"/>
            <a:ext cx="329700" cy="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27" name="Google Shape;18497;p1252">
            <a:extLst>
              <a:ext uri="{FF2B5EF4-FFF2-40B4-BE49-F238E27FC236}">
                <a16:creationId xmlns:a16="http://schemas.microsoft.com/office/drawing/2014/main" id="{19050463-CF0A-4769-960D-CF29937A0AF4}"/>
              </a:ext>
            </a:extLst>
          </p:cNvPr>
          <p:cNvCxnSpPr>
            <a:cxnSpLocks/>
          </p:cNvCxnSpPr>
          <p:nvPr/>
        </p:nvCxnSpPr>
        <p:spPr>
          <a:xfrm>
            <a:off x="7373545" y="2669168"/>
            <a:ext cx="321900" cy="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28" name="Google Shape;18498;p1252">
            <a:extLst>
              <a:ext uri="{FF2B5EF4-FFF2-40B4-BE49-F238E27FC236}">
                <a16:creationId xmlns:a16="http://schemas.microsoft.com/office/drawing/2014/main" id="{43B5FECD-BDCE-471F-B0FF-28B9B86838A6}"/>
              </a:ext>
            </a:extLst>
          </p:cNvPr>
          <p:cNvCxnSpPr>
            <a:cxnSpLocks/>
          </p:cNvCxnSpPr>
          <p:nvPr/>
        </p:nvCxnSpPr>
        <p:spPr>
          <a:xfrm>
            <a:off x="7373545" y="2524603"/>
            <a:ext cx="329700" cy="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29" name="Google Shape;18499;p1252">
            <a:extLst>
              <a:ext uri="{FF2B5EF4-FFF2-40B4-BE49-F238E27FC236}">
                <a16:creationId xmlns:a16="http://schemas.microsoft.com/office/drawing/2014/main" id="{B0FABAC9-A9A8-4908-88F4-E79FC85E0DBA}"/>
              </a:ext>
            </a:extLst>
          </p:cNvPr>
          <p:cNvCxnSpPr>
            <a:cxnSpLocks/>
          </p:cNvCxnSpPr>
          <p:nvPr/>
        </p:nvCxnSpPr>
        <p:spPr>
          <a:xfrm rot="10800000">
            <a:off x="7379545" y="5200305"/>
            <a:ext cx="318600" cy="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30" name="Google Shape;18500;p1252">
            <a:extLst>
              <a:ext uri="{FF2B5EF4-FFF2-40B4-BE49-F238E27FC236}">
                <a16:creationId xmlns:a16="http://schemas.microsoft.com/office/drawing/2014/main" id="{A654817E-2C00-43B7-8D67-D88FD04CC5F8}"/>
              </a:ext>
            </a:extLst>
          </p:cNvPr>
          <p:cNvCxnSpPr>
            <a:cxnSpLocks/>
            <a:endCxn id="11" idx="1"/>
          </p:cNvCxnSpPr>
          <p:nvPr/>
        </p:nvCxnSpPr>
        <p:spPr>
          <a:xfrm rot="10800000" flipH="1">
            <a:off x="3302095" y="2589340"/>
            <a:ext cx="1362000" cy="425400"/>
          </a:xfrm>
          <a:prstGeom prst="bentConnector3">
            <a:avLst>
              <a:gd name="adj1" fmla="val 80275"/>
            </a:avLst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1" name="Google Shape;18501;p1252">
            <a:extLst>
              <a:ext uri="{FF2B5EF4-FFF2-40B4-BE49-F238E27FC236}">
                <a16:creationId xmlns:a16="http://schemas.microsoft.com/office/drawing/2014/main" id="{97CB3B16-4D8A-4064-B1F9-9551F5B12F5C}"/>
              </a:ext>
            </a:extLst>
          </p:cNvPr>
          <p:cNvCxnSpPr>
            <a:endCxn id="13" idx="1"/>
          </p:cNvCxnSpPr>
          <p:nvPr/>
        </p:nvCxnSpPr>
        <p:spPr>
          <a:xfrm>
            <a:off x="3255295" y="4505173"/>
            <a:ext cx="2925900" cy="628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8502;p1252">
            <a:extLst>
              <a:ext uri="{FF2B5EF4-FFF2-40B4-BE49-F238E27FC236}">
                <a16:creationId xmlns:a16="http://schemas.microsoft.com/office/drawing/2014/main" id="{108A2803-F978-49F0-80F7-BD94498223E8}"/>
              </a:ext>
            </a:extLst>
          </p:cNvPr>
          <p:cNvSpPr txBox="1">
            <a:spLocks/>
          </p:cNvSpPr>
          <p:nvPr/>
        </p:nvSpPr>
        <p:spPr>
          <a:xfrm>
            <a:off x="1760190" y="482990"/>
            <a:ext cx="7635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erif JP"/>
              <a:buNone/>
              <a:defRPr sz="2800" b="0" i="0" u="none" strike="noStrike" cap="none">
                <a:solidFill>
                  <a:schemeClr val="dk1"/>
                </a:solidFill>
                <a:latin typeface="Noto Serif JP"/>
                <a:ea typeface="Noto Serif JP"/>
                <a:cs typeface="Noto Serif JP"/>
                <a:sym typeface="Noto Serif J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E2B"/>
              </a:buClr>
              <a:buSzPts val="2800"/>
              <a:buFont typeface="Noto Serif JP"/>
              <a:buNone/>
              <a:tabLst/>
              <a:defRPr/>
            </a:pPr>
            <a:r>
              <a:rPr kumimoji="0" lang="en-GB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Noto Serif JP"/>
              </a:rPr>
              <a:t>Sync solutions are complex, and rarely unique</a:t>
            </a:r>
          </a:p>
        </p:txBody>
      </p:sp>
      <p:sp>
        <p:nvSpPr>
          <p:cNvPr id="33" name="Google Shape;18503;p1252">
            <a:extLst>
              <a:ext uri="{FF2B5EF4-FFF2-40B4-BE49-F238E27FC236}">
                <a16:creationId xmlns:a16="http://schemas.microsoft.com/office/drawing/2014/main" id="{3F902A89-E788-4D4F-923D-EF1C6F421FCF}"/>
              </a:ext>
            </a:extLst>
          </p:cNvPr>
          <p:cNvSpPr txBox="1">
            <a:spLocks/>
          </p:cNvSpPr>
          <p:nvPr/>
        </p:nvSpPr>
        <p:spPr>
          <a:xfrm>
            <a:off x="3168497" y="4571780"/>
            <a:ext cx="10899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erif JP"/>
              <a:buNone/>
              <a:defRPr sz="2800" b="0" i="0" u="none" strike="noStrike" cap="none">
                <a:solidFill>
                  <a:schemeClr val="dk1"/>
                </a:solidFill>
                <a:latin typeface="Noto Serif JP"/>
                <a:ea typeface="Noto Serif JP"/>
                <a:cs typeface="Noto Serif JP"/>
                <a:sym typeface="Noto Serif J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E2B"/>
              </a:buClr>
              <a:buSzPts val="2800"/>
              <a:buFont typeface="Noto Serif JP"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exend Deca"/>
              </a:rPr>
              <a:t>Backend database</a:t>
            </a: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exend Deca Medium"/>
            </a:endParaRPr>
          </a:p>
        </p:txBody>
      </p:sp>
      <p:sp>
        <p:nvSpPr>
          <p:cNvPr id="34" name="Google Shape;18504;p1252">
            <a:extLst>
              <a:ext uri="{FF2B5EF4-FFF2-40B4-BE49-F238E27FC236}">
                <a16:creationId xmlns:a16="http://schemas.microsoft.com/office/drawing/2014/main" id="{5D5A904D-009B-423B-87AF-9A2608228C0F}"/>
              </a:ext>
            </a:extLst>
          </p:cNvPr>
          <p:cNvSpPr txBox="1">
            <a:spLocks/>
          </p:cNvSpPr>
          <p:nvPr/>
        </p:nvSpPr>
        <p:spPr>
          <a:xfrm>
            <a:off x="3168495" y="2376615"/>
            <a:ext cx="11982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erif JP"/>
              <a:buNone/>
              <a:defRPr sz="2800" b="0" i="0" u="none" strike="noStrike" cap="none">
                <a:solidFill>
                  <a:schemeClr val="dk1"/>
                </a:solidFill>
                <a:latin typeface="Noto Serif JP"/>
                <a:ea typeface="Noto Serif JP"/>
                <a:cs typeface="Noto Serif JP"/>
                <a:sym typeface="Noto Serif J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E2B"/>
              </a:buClr>
              <a:buSzPts val="2800"/>
              <a:buFont typeface="Noto Serif JP"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exend Deca"/>
              </a:rPr>
              <a:t>Mobile devices with local data </a:t>
            </a: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exend Deca Ligh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6C591D-852A-4A01-B496-D46885107E0A}"/>
              </a:ext>
            </a:extLst>
          </p:cNvPr>
          <p:cNvSpPr txBox="1"/>
          <p:nvPr/>
        </p:nvSpPr>
        <p:spPr>
          <a:xfrm>
            <a:off x="230281" y="6123543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@LuceCarter1 </a:t>
            </a:r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820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8510;p1253">
            <a:extLst>
              <a:ext uri="{FF2B5EF4-FFF2-40B4-BE49-F238E27FC236}">
                <a16:creationId xmlns:a16="http://schemas.microsoft.com/office/drawing/2014/main" id="{7D12850B-50AC-4E1F-A9C2-126E2D66553B}"/>
              </a:ext>
            </a:extLst>
          </p:cNvPr>
          <p:cNvCxnSpPr>
            <a:cxnSpLocks/>
          </p:cNvCxnSpPr>
          <p:nvPr/>
        </p:nvCxnSpPr>
        <p:spPr>
          <a:xfrm rot="10800000">
            <a:off x="6181030" y="3673900"/>
            <a:ext cx="0" cy="115440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" name="Google Shape;18511;p1253">
            <a:extLst>
              <a:ext uri="{FF2B5EF4-FFF2-40B4-BE49-F238E27FC236}">
                <a16:creationId xmlns:a16="http://schemas.microsoft.com/office/drawing/2014/main" id="{0AAC1010-F598-4DED-BEA8-1BAE0EAAFEFB}"/>
              </a:ext>
            </a:extLst>
          </p:cNvPr>
          <p:cNvSpPr txBox="1">
            <a:spLocks/>
          </p:cNvSpPr>
          <p:nvPr/>
        </p:nvSpPr>
        <p:spPr>
          <a:xfrm>
            <a:off x="2533080" y="3430900"/>
            <a:ext cx="1454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erif JP"/>
              <a:buNone/>
              <a:defRPr sz="2800" b="0" i="0" u="none" strike="noStrike" cap="none">
                <a:solidFill>
                  <a:schemeClr val="dk1"/>
                </a:solidFill>
                <a:latin typeface="Noto Serif JP"/>
                <a:ea typeface="Noto Serif JP"/>
                <a:cs typeface="Noto Serif JP"/>
                <a:sym typeface="Noto Serif J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GB" sz="1200" kern="0">
                <a:solidFill>
                  <a:srgbClr val="00ED6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exend Deca"/>
              </a:rPr>
              <a:t>Data synchronization</a:t>
            </a:r>
            <a:endParaRPr lang="en-GB" sz="1200" kern="0">
              <a:solidFill>
                <a:srgbClr val="00ED6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exend Deca Light"/>
            </a:endParaRPr>
          </a:p>
        </p:txBody>
      </p:sp>
      <p:sp>
        <p:nvSpPr>
          <p:cNvPr id="5" name="Google Shape;18512;p1253">
            <a:extLst>
              <a:ext uri="{FF2B5EF4-FFF2-40B4-BE49-F238E27FC236}">
                <a16:creationId xmlns:a16="http://schemas.microsoft.com/office/drawing/2014/main" id="{33575AD7-FF79-46C0-8744-7E32C99FCA31}"/>
              </a:ext>
            </a:extLst>
          </p:cNvPr>
          <p:cNvSpPr/>
          <p:nvPr/>
        </p:nvSpPr>
        <p:spPr>
          <a:xfrm>
            <a:off x="7427230" y="2312275"/>
            <a:ext cx="1198200" cy="320100"/>
          </a:xfrm>
          <a:prstGeom prst="rect">
            <a:avLst/>
          </a:prstGeom>
          <a:solidFill>
            <a:srgbClr val="F9EBFF"/>
          </a:solidFill>
          <a:ln w="9525" cap="flat" cmpd="sng">
            <a:solidFill>
              <a:srgbClr val="001E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900"/>
              <a:buFont typeface="Arial"/>
              <a:buNone/>
            </a:pPr>
            <a:r>
              <a:rPr lang="en" sz="1000" ker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JSON</a:t>
            </a:r>
            <a:endParaRPr sz="1000" kern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</p:txBody>
      </p:sp>
      <p:sp>
        <p:nvSpPr>
          <p:cNvPr id="6" name="Google Shape;18513;p1253">
            <a:extLst>
              <a:ext uri="{FF2B5EF4-FFF2-40B4-BE49-F238E27FC236}">
                <a16:creationId xmlns:a16="http://schemas.microsoft.com/office/drawing/2014/main" id="{FC914ABA-9935-40F8-BC99-451FAA2DB95D}"/>
              </a:ext>
            </a:extLst>
          </p:cNvPr>
          <p:cNvSpPr/>
          <p:nvPr/>
        </p:nvSpPr>
        <p:spPr>
          <a:xfrm>
            <a:off x="5910130" y="2312300"/>
            <a:ext cx="1198200" cy="320100"/>
          </a:xfrm>
          <a:prstGeom prst="rect">
            <a:avLst/>
          </a:prstGeom>
          <a:solidFill>
            <a:srgbClr val="F9EBFF"/>
          </a:solidFill>
          <a:ln w="9525" cap="flat" cmpd="sng">
            <a:solidFill>
              <a:srgbClr val="001E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000" ker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NATIVE OBJECT</a:t>
            </a:r>
            <a:endParaRPr sz="1000" kern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</p:txBody>
      </p:sp>
      <p:sp>
        <p:nvSpPr>
          <p:cNvPr id="7" name="Google Shape;18514;p1253">
            <a:extLst>
              <a:ext uri="{FF2B5EF4-FFF2-40B4-BE49-F238E27FC236}">
                <a16:creationId xmlns:a16="http://schemas.microsoft.com/office/drawing/2014/main" id="{BE5C9984-34D5-4903-9E0F-33009C7B1456}"/>
              </a:ext>
            </a:extLst>
          </p:cNvPr>
          <p:cNvSpPr/>
          <p:nvPr/>
        </p:nvSpPr>
        <p:spPr>
          <a:xfrm>
            <a:off x="4393030" y="2312300"/>
            <a:ext cx="1198200" cy="320100"/>
          </a:xfrm>
          <a:prstGeom prst="rect">
            <a:avLst/>
          </a:prstGeom>
          <a:solidFill>
            <a:srgbClr val="F9EBFF"/>
          </a:solidFill>
          <a:ln w="9525" cap="flat" cmpd="sng">
            <a:solidFill>
              <a:srgbClr val="001E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000" ker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ORM</a:t>
            </a:r>
            <a:endParaRPr sz="1000" kern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</p:txBody>
      </p:sp>
      <p:sp>
        <p:nvSpPr>
          <p:cNvPr id="8" name="Google Shape;18515;p1253">
            <a:extLst>
              <a:ext uri="{FF2B5EF4-FFF2-40B4-BE49-F238E27FC236}">
                <a16:creationId xmlns:a16="http://schemas.microsoft.com/office/drawing/2014/main" id="{15197B15-977E-4C41-AA9F-91F5DBDA91C7}"/>
              </a:ext>
            </a:extLst>
          </p:cNvPr>
          <p:cNvSpPr/>
          <p:nvPr/>
        </p:nvSpPr>
        <p:spPr>
          <a:xfrm>
            <a:off x="7427230" y="4841543"/>
            <a:ext cx="1198200" cy="320100"/>
          </a:xfrm>
          <a:prstGeom prst="rect">
            <a:avLst/>
          </a:prstGeom>
          <a:solidFill>
            <a:srgbClr val="F9EBFF"/>
          </a:solidFill>
          <a:ln w="9525" cap="flat" cmpd="sng">
            <a:solidFill>
              <a:srgbClr val="001E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900"/>
              <a:buFont typeface="Arial"/>
              <a:buNone/>
            </a:pPr>
            <a:r>
              <a:rPr lang="en" sz="1000" ker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MSG QUEUE</a:t>
            </a:r>
            <a:endParaRPr sz="1000" kern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</p:txBody>
      </p:sp>
      <p:sp>
        <p:nvSpPr>
          <p:cNvPr id="9" name="Google Shape;18516;p1253">
            <a:extLst>
              <a:ext uri="{FF2B5EF4-FFF2-40B4-BE49-F238E27FC236}">
                <a16:creationId xmlns:a16="http://schemas.microsoft.com/office/drawing/2014/main" id="{894FFC4F-A401-4E07-A28B-025534BAEC17}"/>
              </a:ext>
            </a:extLst>
          </p:cNvPr>
          <p:cNvSpPr/>
          <p:nvPr/>
        </p:nvSpPr>
        <p:spPr>
          <a:xfrm>
            <a:off x="5910130" y="4841543"/>
            <a:ext cx="1198200" cy="320100"/>
          </a:xfrm>
          <a:prstGeom prst="rect">
            <a:avLst/>
          </a:prstGeom>
          <a:solidFill>
            <a:srgbClr val="F9EBFF"/>
          </a:solidFill>
          <a:ln w="9525" cap="flat" cmpd="sng">
            <a:solidFill>
              <a:srgbClr val="001E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900"/>
              <a:buFont typeface="Arial"/>
              <a:buNone/>
            </a:pPr>
            <a:r>
              <a:rPr lang="en" sz="1000" ker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BACKEND OBJECT</a:t>
            </a:r>
            <a:endParaRPr sz="1000" kern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</p:txBody>
      </p:sp>
      <p:sp>
        <p:nvSpPr>
          <p:cNvPr id="10" name="Google Shape;18517;p1253">
            <a:extLst>
              <a:ext uri="{FF2B5EF4-FFF2-40B4-BE49-F238E27FC236}">
                <a16:creationId xmlns:a16="http://schemas.microsoft.com/office/drawing/2014/main" id="{E6346179-530B-46E9-94E2-3E6E4513D691}"/>
              </a:ext>
            </a:extLst>
          </p:cNvPr>
          <p:cNvSpPr/>
          <p:nvPr/>
        </p:nvSpPr>
        <p:spPr>
          <a:xfrm>
            <a:off x="8855506" y="3834495"/>
            <a:ext cx="1198200" cy="605100"/>
          </a:xfrm>
          <a:prstGeom prst="rect">
            <a:avLst/>
          </a:prstGeom>
          <a:solidFill>
            <a:srgbClr val="E9FF99"/>
          </a:solidFill>
          <a:ln w="9525" cap="flat" cmpd="sng">
            <a:solidFill>
              <a:srgbClr val="001E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400"/>
              <a:buFont typeface="Arial"/>
              <a:buNone/>
            </a:pPr>
            <a:r>
              <a:rPr lang="en" sz="1000" ker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REST CALL </a:t>
            </a:r>
            <a:endParaRPr sz="1000" kern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  <a:p>
            <a:pPr algn="ctr">
              <a:buClr>
                <a:srgbClr val="000000"/>
              </a:buClr>
              <a:buSzPts val="400"/>
              <a:buFont typeface="Arial"/>
              <a:buNone/>
            </a:pPr>
            <a:r>
              <a:rPr lang="en" sz="1000" ker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TO API</a:t>
            </a:r>
            <a:endParaRPr sz="1000" kern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</p:txBody>
      </p:sp>
      <p:sp>
        <p:nvSpPr>
          <p:cNvPr id="11" name="Google Shape;18518;p1253">
            <a:extLst>
              <a:ext uri="{FF2B5EF4-FFF2-40B4-BE49-F238E27FC236}">
                <a16:creationId xmlns:a16="http://schemas.microsoft.com/office/drawing/2014/main" id="{29B51466-E335-4EE4-9CB5-D2F9E3684293}"/>
              </a:ext>
            </a:extLst>
          </p:cNvPr>
          <p:cNvSpPr/>
          <p:nvPr/>
        </p:nvSpPr>
        <p:spPr>
          <a:xfrm>
            <a:off x="7427224" y="3834495"/>
            <a:ext cx="1198200" cy="605100"/>
          </a:xfrm>
          <a:prstGeom prst="rect">
            <a:avLst/>
          </a:prstGeom>
          <a:solidFill>
            <a:srgbClr val="E9FF99"/>
          </a:solidFill>
          <a:ln w="9525" cap="flat" cmpd="sng">
            <a:solidFill>
              <a:srgbClr val="001E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400"/>
              <a:buFont typeface="Arial"/>
              <a:buNone/>
            </a:pPr>
            <a:r>
              <a:rPr lang="en" sz="1000" ker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PUSH SERVICE</a:t>
            </a:r>
            <a:endParaRPr sz="1000" kern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</p:txBody>
      </p:sp>
      <p:sp>
        <p:nvSpPr>
          <p:cNvPr id="12" name="Google Shape;18519;p1253">
            <a:extLst>
              <a:ext uri="{FF2B5EF4-FFF2-40B4-BE49-F238E27FC236}">
                <a16:creationId xmlns:a16="http://schemas.microsoft.com/office/drawing/2014/main" id="{196527B5-14F7-4AF3-B5CB-0369FD756FE1}"/>
              </a:ext>
            </a:extLst>
          </p:cNvPr>
          <p:cNvSpPr/>
          <p:nvPr/>
        </p:nvSpPr>
        <p:spPr>
          <a:xfrm>
            <a:off x="7427230" y="3032440"/>
            <a:ext cx="1198200" cy="402000"/>
          </a:xfrm>
          <a:prstGeom prst="rect">
            <a:avLst/>
          </a:prstGeom>
          <a:solidFill>
            <a:srgbClr val="F9EBFF"/>
          </a:solidFill>
          <a:ln w="9525" cap="flat" cmpd="sng">
            <a:solidFill>
              <a:srgbClr val="001E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000" ker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PUSH NOTIFICATION</a:t>
            </a:r>
            <a:endParaRPr sz="1000" kern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</p:txBody>
      </p:sp>
      <p:cxnSp>
        <p:nvCxnSpPr>
          <p:cNvPr id="13" name="Google Shape;18520;p1253">
            <a:extLst>
              <a:ext uri="{FF2B5EF4-FFF2-40B4-BE49-F238E27FC236}">
                <a16:creationId xmlns:a16="http://schemas.microsoft.com/office/drawing/2014/main" id="{457B954A-EA8E-4C76-939B-BC72D5055028}"/>
              </a:ext>
            </a:extLst>
          </p:cNvPr>
          <p:cNvCxnSpPr>
            <a:cxnSpLocks/>
          </p:cNvCxnSpPr>
          <p:nvPr/>
        </p:nvCxnSpPr>
        <p:spPr>
          <a:xfrm>
            <a:off x="5587330" y="2525375"/>
            <a:ext cx="321900" cy="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4" name="Google Shape;18521;p1253">
            <a:extLst>
              <a:ext uri="{FF2B5EF4-FFF2-40B4-BE49-F238E27FC236}">
                <a16:creationId xmlns:a16="http://schemas.microsoft.com/office/drawing/2014/main" id="{8FBC71A2-A3EC-4D6C-8D68-DCA536F5C8F7}"/>
              </a:ext>
            </a:extLst>
          </p:cNvPr>
          <p:cNvCxnSpPr>
            <a:stCxn id="5" idx="2"/>
            <a:endCxn id="12" idx="0"/>
          </p:cNvCxnSpPr>
          <p:nvPr/>
        </p:nvCxnSpPr>
        <p:spPr>
          <a:xfrm>
            <a:off x="8026330" y="2632375"/>
            <a:ext cx="0" cy="40020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" name="Google Shape;18522;p1253">
            <a:extLst>
              <a:ext uri="{FF2B5EF4-FFF2-40B4-BE49-F238E27FC236}">
                <a16:creationId xmlns:a16="http://schemas.microsoft.com/office/drawing/2014/main" id="{95506A1E-0B10-45EE-B896-D827636D7280}"/>
              </a:ext>
            </a:extLst>
          </p:cNvPr>
          <p:cNvCxnSpPr>
            <a:stCxn id="12" idx="2"/>
            <a:endCxn id="11" idx="0"/>
          </p:cNvCxnSpPr>
          <p:nvPr/>
        </p:nvCxnSpPr>
        <p:spPr>
          <a:xfrm>
            <a:off x="8026330" y="3434440"/>
            <a:ext cx="0" cy="40020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6" name="Google Shape;18523;p1253">
            <a:extLst>
              <a:ext uri="{FF2B5EF4-FFF2-40B4-BE49-F238E27FC236}">
                <a16:creationId xmlns:a16="http://schemas.microsoft.com/office/drawing/2014/main" id="{03B38B70-4459-4EE4-8753-2B7B976F94CC}"/>
              </a:ext>
            </a:extLst>
          </p:cNvPr>
          <p:cNvCxnSpPr>
            <a:stCxn id="11" idx="2"/>
            <a:endCxn id="8" idx="0"/>
          </p:cNvCxnSpPr>
          <p:nvPr/>
        </p:nvCxnSpPr>
        <p:spPr>
          <a:xfrm>
            <a:off x="8026324" y="4439595"/>
            <a:ext cx="0" cy="40200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7" name="Google Shape;18524;p1253">
            <a:extLst>
              <a:ext uri="{FF2B5EF4-FFF2-40B4-BE49-F238E27FC236}">
                <a16:creationId xmlns:a16="http://schemas.microsoft.com/office/drawing/2014/main" id="{36315E76-2EAE-4A37-AA35-D83DB84AB146}"/>
              </a:ext>
            </a:extLst>
          </p:cNvPr>
          <p:cNvCxnSpPr>
            <a:cxnSpLocks/>
          </p:cNvCxnSpPr>
          <p:nvPr/>
        </p:nvCxnSpPr>
        <p:spPr>
          <a:xfrm rot="10800000">
            <a:off x="7108480" y="4934950"/>
            <a:ext cx="318600" cy="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8" name="Google Shape;18525;p1253">
            <a:extLst>
              <a:ext uri="{FF2B5EF4-FFF2-40B4-BE49-F238E27FC236}">
                <a16:creationId xmlns:a16="http://schemas.microsoft.com/office/drawing/2014/main" id="{3596E2E2-C874-4D53-B340-9885FBC57D12}"/>
              </a:ext>
            </a:extLst>
          </p:cNvPr>
          <p:cNvCxnSpPr>
            <a:stCxn id="10" idx="0"/>
            <a:endCxn id="5" idx="3"/>
          </p:cNvCxnSpPr>
          <p:nvPr/>
        </p:nvCxnSpPr>
        <p:spPr>
          <a:xfrm rot="5400000" flipH="1">
            <a:off x="8358856" y="2738745"/>
            <a:ext cx="1362300" cy="829200"/>
          </a:xfrm>
          <a:prstGeom prst="bentConnector2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" name="Google Shape;18526;p1253">
            <a:extLst>
              <a:ext uri="{FF2B5EF4-FFF2-40B4-BE49-F238E27FC236}">
                <a16:creationId xmlns:a16="http://schemas.microsoft.com/office/drawing/2014/main" id="{C889B0F8-0847-41A5-AFCA-CB6B474D3AB1}"/>
              </a:ext>
            </a:extLst>
          </p:cNvPr>
          <p:cNvCxnSpPr>
            <a:stCxn id="8" idx="3"/>
            <a:endCxn id="10" idx="2"/>
          </p:cNvCxnSpPr>
          <p:nvPr/>
        </p:nvCxnSpPr>
        <p:spPr>
          <a:xfrm rot="10800000" flipH="1">
            <a:off x="8625430" y="4439693"/>
            <a:ext cx="829200" cy="561900"/>
          </a:xfrm>
          <a:prstGeom prst="bentConnector2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0" name="Google Shape;18527;p1253">
            <a:extLst>
              <a:ext uri="{FF2B5EF4-FFF2-40B4-BE49-F238E27FC236}">
                <a16:creationId xmlns:a16="http://schemas.microsoft.com/office/drawing/2014/main" id="{62D144B1-9FAD-4C30-9660-1EC53446419E}"/>
              </a:ext>
            </a:extLst>
          </p:cNvPr>
          <p:cNvCxnSpPr>
            <a:cxnSpLocks/>
          </p:cNvCxnSpPr>
          <p:nvPr/>
        </p:nvCxnSpPr>
        <p:spPr>
          <a:xfrm>
            <a:off x="5587330" y="2395900"/>
            <a:ext cx="329700" cy="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21" name="Google Shape;18528;p1253">
            <a:extLst>
              <a:ext uri="{FF2B5EF4-FFF2-40B4-BE49-F238E27FC236}">
                <a16:creationId xmlns:a16="http://schemas.microsoft.com/office/drawing/2014/main" id="{F2960F36-D3F3-40EA-B4FD-3DD19BD6EED1}"/>
              </a:ext>
            </a:extLst>
          </p:cNvPr>
          <p:cNvCxnSpPr>
            <a:cxnSpLocks/>
          </p:cNvCxnSpPr>
          <p:nvPr/>
        </p:nvCxnSpPr>
        <p:spPr>
          <a:xfrm>
            <a:off x="7102480" y="2537088"/>
            <a:ext cx="321900" cy="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22" name="Google Shape;18529;p1253">
            <a:extLst>
              <a:ext uri="{FF2B5EF4-FFF2-40B4-BE49-F238E27FC236}">
                <a16:creationId xmlns:a16="http://schemas.microsoft.com/office/drawing/2014/main" id="{0A138EBD-85FB-403D-B361-451ED81EDF89}"/>
              </a:ext>
            </a:extLst>
          </p:cNvPr>
          <p:cNvCxnSpPr>
            <a:cxnSpLocks/>
          </p:cNvCxnSpPr>
          <p:nvPr/>
        </p:nvCxnSpPr>
        <p:spPr>
          <a:xfrm>
            <a:off x="7102480" y="2407613"/>
            <a:ext cx="329700" cy="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23" name="Google Shape;18530;p1253">
            <a:extLst>
              <a:ext uri="{FF2B5EF4-FFF2-40B4-BE49-F238E27FC236}">
                <a16:creationId xmlns:a16="http://schemas.microsoft.com/office/drawing/2014/main" id="{4368AD8B-70CD-4767-A905-78B4D6D5694B}"/>
              </a:ext>
            </a:extLst>
          </p:cNvPr>
          <p:cNvCxnSpPr>
            <a:cxnSpLocks/>
          </p:cNvCxnSpPr>
          <p:nvPr/>
        </p:nvCxnSpPr>
        <p:spPr>
          <a:xfrm rot="10800000">
            <a:off x="7108480" y="5068225"/>
            <a:ext cx="318600" cy="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4" name="Google Shape;18531;p1253">
            <a:extLst>
              <a:ext uri="{FF2B5EF4-FFF2-40B4-BE49-F238E27FC236}">
                <a16:creationId xmlns:a16="http://schemas.microsoft.com/office/drawing/2014/main" id="{98B9A534-5C8A-4EEA-9DD0-967FBF600B86}"/>
              </a:ext>
            </a:extLst>
          </p:cNvPr>
          <p:cNvSpPr/>
          <p:nvPr/>
        </p:nvSpPr>
        <p:spPr>
          <a:xfrm>
            <a:off x="4784130" y="3081637"/>
            <a:ext cx="1989600" cy="586800"/>
          </a:xfrm>
          <a:prstGeom prst="rect">
            <a:avLst/>
          </a:prstGeom>
          <a:solidFill>
            <a:srgbClr val="FFEEA9"/>
          </a:solidFill>
          <a:ln w="9525" cap="flat" cmpd="sng">
            <a:solidFill>
              <a:srgbClr val="001E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000" ker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COMPLEX RETRY &amp; </a:t>
            </a:r>
            <a:endParaRPr sz="1000" kern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000" ker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ERROR HANDLING</a:t>
            </a:r>
            <a:endParaRPr sz="1000" kern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</p:txBody>
      </p:sp>
      <p:sp>
        <p:nvSpPr>
          <p:cNvPr id="25" name="Google Shape;18532;p1253">
            <a:extLst>
              <a:ext uri="{FF2B5EF4-FFF2-40B4-BE49-F238E27FC236}">
                <a16:creationId xmlns:a16="http://schemas.microsoft.com/office/drawing/2014/main" id="{3B42674C-EC15-48BC-9A86-12BE8020D005}"/>
              </a:ext>
            </a:extLst>
          </p:cNvPr>
          <p:cNvSpPr/>
          <p:nvPr/>
        </p:nvSpPr>
        <p:spPr>
          <a:xfrm>
            <a:off x="4786530" y="3990388"/>
            <a:ext cx="1989600" cy="29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1E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001E2B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POTENTIAL APP CRASH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001E2B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Code Pro Medium"/>
            </a:endParaRPr>
          </a:p>
        </p:txBody>
      </p:sp>
      <p:cxnSp>
        <p:nvCxnSpPr>
          <p:cNvPr id="26" name="Google Shape;18533;p1253">
            <a:extLst>
              <a:ext uri="{FF2B5EF4-FFF2-40B4-BE49-F238E27FC236}">
                <a16:creationId xmlns:a16="http://schemas.microsoft.com/office/drawing/2014/main" id="{E34D02C0-2786-4647-82FE-0BA84987FE83}"/>
              </a:ext>
            </a:extLst>
          </p:cNvPr>
          <p:cNvCxnSpPr>
            <a:cxnSpLocks/>
          </p:cNvCxnSpPr>
          <p:nvPr/>
        </p:nvCxnSpPr>
        <p:spPr>
          <a:xfrm rot="10800000" flipH="1">
            <a:off x="3031030" y="2472350"/>
            <a:ext cx="1362000" cy="425400"/>
          </a:xfrm>
          <a:prstGeom prst="bentConnector3">
            <a:avLst>
              <a:gd name="adj1" fmla="val 80275"/>
            </a:avLst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7" name="Google Shape;18534;p1253">
            <a:extLst>
              <a:ext uri="{FF2B5EF4-FFF2-40B4-BE49-F238E27FC236}">
                <a16:creationId xmlns:a16="http://schemas.microsoft.com/office/drawing/2014/main" id="{CCDDAF03-FCBC-45BA-B5AA-40EC9433800D}"/>
              </a:ext>
            </a:extLst>
          </p:cNvPr>
          <p:cNvCxnSpPr>
            <a:stCxn id="10" idx="0"/>
          </p:cNvCxnSpPr>
          <p:nvPr/>
        </p:nvCxnSpPr>
        <p:spPr>
          <a:xfrm rot="5400000" flipH="1">
            <a:off x="7980406" y="2360295"/>
            <a:ext cx="279000" cy="2669400"/>
          </a:xfrm>
          <a:prstGeom prst="bentConnector2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8" name="Google Shape;18535;p1253">
            <a:extLst>
              <a:ext uri="{FF2B5EF4-FFF2-40B4-BE49-F238E27FC236}">
                <a16:creationId xmlns:a16="http://schemas.microsoft.com/office/drawing/2014/main" id="{F3298CDA-6262-4576-AF4C-29F3F7B2DF64}"/>
              </a:ext>
            </a:extLst>
          </p:cNvPr>
          <p:cNvSpPr txBox="1"/>
          <p:nvPr/>
        </p:nvSpPr>
        <p:spPr>
          <a:xfrm>
            <a:off x="8584905" y="3313583"/>
            <a:ext cx="10626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800" ker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OFFLINE?</a:t>
            </a:r>
            <a:endParaRPr sz="800" ker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cxnSp>
        <p:nvCxnSpPr>
          <p:cNvPr id="29" name="Google Shape;18536;p1253">
            <a:extLst>
              <a:ext uri="{FF2B5EF4-FFF2-40B4-BE49-F238E27FC236}">
                <a16:creationId xmlns:a16="http://schemas.microsoft.com/office/drawing/2014/main" id="{5B8F1326-DC5E-4BE6-9A19-54911DA342EC}"/>
              </a:ext>
            </a:extLst>
          </p:cNvPr>
          <p:cNvCxnSpPr>
            <a:endCxn id="24" idx="1"/>
          </p:cNvCxnSpPr>
          <p:nvPr/>
        </p:nvCxnSpPr>
        <p:spPr>
          <a:xfrm rot="10800000" flipH="1">
            <a:off x="2986530" y="3375037"/>
            <a:ext cx="1797600" cy="999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0" name="Google Shape;18537;p1253">
            <a:extLst>
              <a:ext uri="{FF2B5EF4-FFF2-40B4-BE49-F238E27FC236}">
                <a16:creationId xmlns:a16="http://schemas.microsoft.com/office/drawing/2014/main" id="{27FFADC0-FA2C-47EF-9567-9AFDDA419C0E}"/>
              </a:ext>
            </a:extLst>
          </p:cNvPr>
          <p:cNvSpPr txBox="1"/>
          <p:nvPr/>
        </p:nvSpPr>
        <p:spPr>
          <a:xfrm>
            <a:off x="5236799" y="4494359"/>
            <a:ext cx="10626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800" ker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INVALID DATA?</a:t>
            </a:r>
            <a:endParaRPr sz="800" ker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cxnSp>
        <p:nvCxnSpPr>
          <p:cNvPr id="31" name="Google Shape;18538;p1253">
            <a:extLst>
              <a:ext uri="{FF2B5EF4-FFF2-40B4-BE49-F238E27FC236}">
                <a16:creationId xmlns:a16="http://schemas.microsoft.com/office/drawing/2014/main" id="{CB1D7A96-3FF9-42A3-9387-A52385E11A34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>
            <a:off x="5778930" y="3668437"/>
            <a:ext cx="2400" cy="321900"/>
          </a:xfrm>
          <a:prstGeom prst="straightConnector1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2" name="Google Shape;18539;p1253">
            <a:extLst>
              <a:ext uri="{FF2B5EF4-FFF2-40B4-BE49-F238E27FC236}">
                <a16:creationId xmlns:a16="http://schemas.microsoft.com/office/drawing/2014/main" id="{1ABC9D21-F782-4544-8685-1A36666C4F0E}"/>
              </a:ext>
            </a:extLst>
          </p:cNvPr>
          <p:cNvCxnSpPr>
            <a:endCxn id="24" idx="3"/>
          </p:cNvCxnSpPr>
          <p:nvPr/>
        </p:nvCxnSpPr>
        <p:spPr>
          <a:xfrm rot="5400000" flipH="1">
            <a:off x="6157830" y="3990937"/>
            <a:ext cx="1468500" cy="236700"/>
          </a:xfrm>
          <a:prstGeom prst="bentConnector2">
            <a:avLst/>
          </a:prstGeom>
          <a:noFill/>
          <a:ln w="9525" cap="flat" cmpd="sng">
            <a:solidFill>
              <a:srgbClr val="00ED64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3" name="Google Shape;18540;p1253">
            <a:extLst>
              <a:ext uri="{FF2B5EF4-FFF2-40B4-BE49-F238E27FC236}">
                <a16:creationId xmlns:a16="http://schemas.microsoft.com/office/drawing/2014/main" id="{C2EA35DC-2019-4E0D-81F0-8C4B97C30196}"/>
              </a:ext>
            </a:extLst>
          </p:cNvPr>
          <p:cNvSpPr txBox="1"/>
          <p:nvPr/>
        </p:nvSpPr>
        <p:spPr>
          <a:xfrm>
            <a:off x="6461330" y="4440500"/>
            <a:ext cx="639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800" ker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SERVER ERROR?</a:t>
            </a:r>
            <a:endParaRPr sz="800" ker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34" name="Google Shape;18541;p1253">
            <a:extLst>
              <a:ext uri="{FF2B5EF4-FFF2-40B4-BE49-F238E27FC236}">
                <a16:creationId xmlns:a16="http://schemas.microsoft.com/office/drawing/2014/main" id="{52D73A0F-BEF5-44DC-93E1-04332973ED5F}"/>
              </a:ext>
            </a:extLst>
          </p:cNvPr>
          <p:cNvSpPr txBox="1"/>
          <p:nvPr/>
        </p:nvSpPr>
        <p:spPr>
          <a:xfrm>
            <a:off x="8508705" y="4476270"/>
            <a:ext cx="10626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800" ker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Code Pro Medium"/>
              </a:rPr>
              <a:t>TIMED OUT?</a:t>
            </a:r>
            <a:endParaRPr sz="800" ker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cxnSp>
        <p:nvCxnSpPr>
          <p:cNvPr id="35" name="Google Shape;18542;p1253">
            <a:extLst>
              <a:ext uri="{FF2B5EF4-FFF2-40B4-BE49-F238E27FC236}">
                <a16:creationId xmlns:a16="http://schemas.microsoft.com/office/drawing/2014/main" id="{74284F8E-7B17-470B-B24E-21B0A7546650}"/>
              </a:ext>
            </a:extLst>
          </p:cNvPr>
          <p:cNvCxnSpPr>
            <a:stCxn id="10" idx="2"/>
          </p:cNvCxnSpPr>
          <p:nvPr/>
        </p:nvCxnSpPr>
        <p:spPr>
          <a:xfrm rot="5400000" flipH="1">
            <a:off x="7677556" y="2662545"/>
            <a:ext cx="884400" cy="2669700"/>
          </a:xfrm>
          <a:prstGeom prst="bentConnector4">
            <a:avLst>
              <a:gd name="adj1" fmla="val -31415"/>
              <a:gd name="adj2" fmla="val 82957"/>
            </a:avLst>
          </a:prstGeom>
          <a:noFill/>
          <a:ln w="9525" cap="flat" cmpd="sng">
            <a:solidFill>
              <a:srgbClr val="00ED64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6" name="Google Shape;18543;p1253">
            <a:extLst>
              <a:ext uri="{FF2B5EF4-FFF2-40B4-BE49-F238E27FC236}">
                <a16:creationId xmlns:a16="http://schemas.microsoft.com/office/drawing/2014/main" id="{2015BCD3-7BEB-45C5-966A-F1ECF418EA4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069" y="4040738"/>
            <a:ext cx="518683" cy="60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8544;p1253">
            <a:extLst>
              <a:ext uri="{FF2B5EF4-FFF2-40B4-BE49-F238E27FC236}">
                <a16:creationId xmlns:a16="http://schemas.microsoft.com/office/drawing/2014/main" id="{DBEF3288-9003-4FEB-AB5E-CB70974B723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002" y="2099004"/>
            <a:ext cx="735805" cy="12558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Google Shape;18545;p1253">
            <a:extLst>
              <a:ext uri="{FF2B5EF4-FFF2-40B4-BE49-F238E27FC236}">
                <a16:creationId xmlns:a16="http://schemas.microsoft.com/office/drawing/2014/main" id="{32066ED7-28AB-4234-BE1D-598EEA7BA809}"/>
              </a:ext>
            </a:extLst>
          </p:cNvPr>
          <p:cNvCxnSpPr>
            <a:cxnSpLocks/>
          </p:cNvCxnSpPr>
          <p:nvPr/>
        </p:nvCxnSpPr>
        <p:spPr>
          <a:xfrm>
            <a:off x="2984230" y="4373093"/>
            <a:ext cx="2925900" cy="628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ED6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" name="Google Shape;18546;p1253">
            <a:extLst>
              <a:ext uri="{FF2B5EF4-FFF2-40B4-BE49-F238E27FC236}">
                <a16:creationId xmlns:a16="http://schemas.microsoft.com/office/drawing/2014/main" id="{6579DD8D-644E-40B1-A4AA-AB034AB34050}"/>
              </a:ext>
            </a:extLst>
          </p:cNvPr>
          <p:cNvSpPr txBox="1">
            <a:spLocks/>
          </p:cNvSpPr>
          <p:nvPr/>
        </p:nvSpPr>
        <p:spPr>
          <a:xfrm>
            <a:off x="2897432" y="4439700"/>
            <a:ext cx="10899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erif JP"/>
              <a:buNone/>
              <a:defRPr sz="2800" b="0" i="0" u="none" strike="noStrike" cap="none">
                <a:solidFill>
                  <a:schemeClr val="dk1"/>
                </a:solidFill>
                <a:latin typeface="Noto Serif JP"/>
                <a:ea typeface="Noto Serif JP"/>
                <a:cs typeface="Noto Serif JP"/>
                <a:sym typeface="Noto Serif J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E2B"/>
              </a:buClr>
              <a:buSzPts val="2800"/>
              <a:buFont typeface="Noto Serif JP"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exend Deca"/>
              </a:rPr>
              <a:t>Backend database</a:t>
            </a: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exend Deca Medium"/>
            </a:endParaRPr>
          </a:p>
        </p:txBody>
      </p:sp>
      <p:sp>
        <p:nvSpPr>
          <p:cNvPr id="40" name="Google Shape;18547;p1253">
            <a:extLst>
              <a:ext uri="{FF2B5EF4-FFF2-40B4-BE49-F238E27FC236}">
                <a16:creationId xmlns:a16="http://schemas.microsoft.com/office/drawing/2014/main" id="{9F9A23D4-831C-43BF-89F1-0312B804D509}"/>
              </a:ext>
            </a:extLst>
          </p:cNvPr>
          <p:cNvSpPr txBox="1">
            <a:spLocks/>
          </p:cNvSpPr>
          <p:nvPr/>
        </p:nvSpPr>
        <p:spPr>
          <a:xfrm>
            <a:off x="2897430" y="2259625"/>
            <a:ext cx="11982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erif JP"/>
              <a:buNone/>
              <a:defRPr sz="2800" b="0" i="0" u="none" strike="noStrike" cap="none">
                <a:solidFill>
                  <a:schemeClr val="dk1"/>
                </a:solidFill>
                <a:latin typeface="Noto Serif JP"/>
                <a:ea typeface="Noto Serif JP"/>
                <a:cs typeface="Noto Serif JP"/>
                <a:sym typeface="Noto Serif J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E2B"/>
              </a:buClr>
              <a:buSzPts val="2800"/>
              <a:buFont typeface="Noto Serif JP"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exend Deca"/>
              </a:rPr>
              <a:t>Mobile devices with local data </a:t>
            </a: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exend Deca Light"/>
            </a:endParaRPr>
          </a:p>
        </p:txBody>
      </p:sp>
      <p:sp>
        <p:nvSpPr>
          <p:cNvPr id="41" name="Google Shape;18548;p1253">
            <a:extLst>
              <a:ext uri="{FF2B5EF4-FFF2-40B4-BE49-F238E27FC236}">
                <a16:creationId xmlns:a16="http://schemas.microsoft.com/office/drawing/2014/main" id="{BA54AAF8-1B1E-4C04-95FA-E71306274C80}"/>
              </a:ext>
            </a:extLst>
          </p:cNvPr>
          <p:cNvSpPr txBox="1">
            <a:spLocks/>
          </p:cNvSpPr>
          <p:nvPr/>
        </p:nvSpPr>
        <p:spPr>
          <a:xfrm>
            <a:off x="754350" y="391525"/>
            <a:ext cx="7635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erif JP"/>
              <a:buNone/>
              <a:defRPr sz="2800" b="0" i="0" u="none" strike="noStrike" cap="none">
                <a:solidFill>
                  <a:schemeClr val="dk1"/>
                </a:solidFill>
                <a:latin typeface="Noto Serif JP"/>
                <a:ea typeface="Noto Serif JP"/>
                <a:cs typeface="Noto Serif JP"/>
                <a:sym typeface="Noto Serif J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E2B"/>
              </a:buClr>
              <a:buSzPts val="2800"/>
              <a:buFont typeface="Noto Serif JP"/>
              <a:buNone/>
              <a:tabLst/>
              <a:defRPr/>
            </a:pPr>
            <a:r>
              <a:rPr kumimoji="0" lang="en-GB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Noto Serif JP"/>
              </a:rPr>
              <a:t>Device and network limitations add complexity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A2D4D7-07B6-468B-B479-C57BF9AD7307}"/>
              </a:ext>
            </a:extLst>
          </p:cNvPr>
          <p:cNvSpPr txBox="1"/>
          <p:nvPr/>
        </p:nvSpPr>
        <p:spPr>
          <a:xfrm>
            <a:off x="230281" y="6123543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@LuceCarter1 </a:t>
            </a:r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7067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784</Words>
  <Application>Microsoft Office PowerPoint</Application>
  <PresentationFormat>Widescreen</PresentationFormat>
  <Paragraphs>200</Paragraphs>
  <Slides>22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Open Sans</vt:lpstr>
      <vt:lpstr>Calibri</vt:lpstr>
      <vt:lpstr>Abel</vt:lpstr>
      <vt:lpstr>Fredoka One</vt:lpstr>
      <vt:lpstr>Noto Serif JP</vt:lpstr>
      <vt:lpstr>Consolas</vt:lpstr>
      <vt:lpstr>1_Office Theme</vt:lpstr>
      <vt:lpstr>3_Office Theme</vt:lpstr>
      <vt:lpstr>2_Office Theme</vt:lpstr>
      <vt:lpstr>PowerPoint Presentation</vt:lpstr>
      <vt:lpstr>Zero to Mobile Database Hero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Realm already supports MAUI!!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Luce</cp:lastModifiedBy>
  <cp:revision>2</cp:revision>
  <dcterms:created xsi:type="dcterms:W3CDTF">2020-08-18T20:47:27Z</dcterms:created>
  <dcterms:modified xsi:type="dcterms:W3CDTF">2022-08-09T15:31:43Z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